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9" r:id="rId1"/>
    <p:sldMasterId id="2147483865" r:id="rId2"/>
  </p:sldMasterIdLst>
  <p:notesMasterIdLst>
    <p:notesMasterId r:id="rId46"/>
  </p:notesMasterIdLst>
  <p:handoutMasterIdLst>
    <p:handoutMasterId r:id="rId47"/>
  </p:handoutMasterIdLst>
  <p:sldIdLst>
    <p:sldId id="376" r:id="rId3"/>
    <p:sldId id="504" r:id="rId4"/>
    <p:sldId id="480" r:id="rId5"/>
    <p:sldId id="284" r:id="rId6"/>
    <p:sldId id="501" r:id="rId7"/>
    <p:sldId id="259" r:id="rId8"/>
    <p:sldId id="271" r:id="rId9"/>
    <p:sldId id="286" r:id="rId10"/>
    <p:sldId id="260" r:id="rId11"/>
    <p:sldId id="505" r:id="rId12"/>
    <p:sldId id="261" r:id="rId13"/>
    <p:sldId id="490" r:id="rId14"/>
    <p:sldId id="272" r:id="rId15"/>
    <p:sldId id="502" r:id="rId16"/>
    <p:sldId id="477" r:id="rId17"/>
    <p:sldId id="274" r:id="rId18"/>
    <p:sldId id="283" r:id="rId19"/>
    <p:sldId id="275" r:id="rId20"/>
    <p:sldId id="273" r:id="rId21"/>
    <p:sldId id="481" r:id="rId22"/>
    <p:sldId id="276" r:id="rId23"/>
    <p:sldId id="478" r:id="rId24"/>
    <p:sldId id="479" r:id="rId25"/>
    <p:sldId id="483" r:id="rId26"/>
    <p:sldId id="484" r:id="rId27"/>
    <p:sldId id="485" r:id="rId28"/>
    <p:sldId id="486" r:id="rId29"/>
    <p:sldId id="492" r:id="rId30"/>
    <p:sldId id="494" r:id="rId31"/>
    <p:sldId id="496" r:id="rId32"/>
    <p:sldId id="497" r:id="rId33"/>
    <p:sldId id="495" r:id="rId34"/>
    <p:sldId id="482" r:id="rId35"/>
    <p:sldId id="487" r:id="rId36"/>
    <p:sldId id="489" r:id="rId37"/>
    <p:sldId id="264" r:id="rId38"/>
    <p:sldId id="488" r:id="rId39"/>
    <p:sldId id="277" r:id="rId40"/>
    <p:sldId id="278" r:id="rId41"/>
    <p:sldId id="491" r:id="rId42"/>
    <p:sldId id="475" r:id="rId43"/>
    <p:sldId id="476" r:id="rId44"/>
    <p:sldId id="500" r:id="rId45"/>
  </p:sldIdLst>
  <p:sldSz cx="13004800" cy="9753600"/>
  <p:notesSz cx="6858000" cy="9144000"/>
  <p:defaultTextStyle>
    <a:defPPr>
      <a:defRPr lang="en-US"/>
    </a:defPPr>
    <a:lvl1pPr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1pPr>
    <a:lvl2pPr marL="4572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2pPr>
    <a:lvl3pPr marL="9144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3pPr>
    <a:lvl4pPr marL="13716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4pPr>
    <a:lvl5pPr marL="1828800" algn="l" rtl="0" eaLnBrk="0" fontAlgn="base" hangingPunct="0">
      <a:spcBef>
        <a:spcPct val="0"/>
      </a:spcBef>
      <a:spcAft>
        <a:spcPct val="0"/>
      </a:spcAft>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5pPr>
    <a:lvl6pPr marL="22860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6pPr>
    <a:lvl7pPr marL="27432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7pPr>
    <a:lvl8pPr marL="32004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8pPr>
    <a:lvl9pPr marL="3657600" algn="l" defTabSz="914400" rtl="0" eaLnBrk="1" latinLnBrk="0" hangingPunct="1">
      <a:defRPr sz="4200" kern="1200">
        <a:solidFill>
          <a:srgbClr val="000000"/>
        </a:solidFill>
        <a:latin typeface="Helvetica Neue Light" panose="02000403000000020004" pitchFamily="2" charset="0"/>
        <a:ea typeface="ヒラギノ角ゴ ProN W3" panose="020B0300000000000000" pitchFamily="34" charset="-128"/>
        <a:cs typeface="+mn-cs"/>
        <a:sym typeface="Helvetica Neue Light" panose="02000403000000020004" pitchFamily="2"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40"/>
    <p:restoredTop sz="94466"/>
  </p:normalViewPr>
  <p:slideViewPr>
    <p:cSldViewPr>
      <p:cViewPr>
        <p:scale>
          <a:sx n="64" d="100"/>
          <a:sy n="64" d="100"/>
        </p:scale>
        <p:origin x="1720" y="-24"/>
      </p:cViewPr>
      <p:guideLst>
        <p:guide orient="horz" pos="3072"/>
        <p:guide pos="4096"/>
      </p:guideLst>
    </p:cSldViewPr>
  </p:slideViewPr>
  <p:notesTextViewPr>
    <p:cViewPr>
      <p:scale>
        <a:sx n="100" d="100"/>
        <a:sy n="100" d="100"/>
      </p:scale>
      <p:origin x="0" y="0"/>
    </p:cViewPr>
  </p:notesTextViewPr>
  <p:sorterViewPr>
    <p:cViewPr>
      <p:scale>
        <a:sx n="200" d="100"/>
        <a:sy n="200" d="100"/>
      </p:scale>
      <p:origin x="0" y="-4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6C3D6B-CD48-2649-9BB8-59C3DC7CAF7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3" name="Date Placeholder 2">
            <a:extLst>
              <a:ext uri="{FF2B5EF4-FFF2-40B4-BE49-F238E27FC236}">
                <a16:creationId xmlns:a16="http://schemas.microsoft.com/office/drawing/2014/main" id="{BEE0719B-B24F-FF49-94A1-D53F1A114CD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455DAF0-9326-EA43-9A95-777741B0010C}" type="datetime1">
              <a:rPr lang="en-US" altLang="en-US"/>
              <a:pPr>
                <a:defRPr/>
              </a:pPr>
              <a:t>5/15/19</a:t>
            </a:fld>
            <a:endParaRPr lang="en-US" altLang="en-US"/>
          </a:p>
        </p:txBody>
      </p:sp>
      <p:sp>
        <p:nvSpPr>
          <p:cNvPr id="4" name="Footer Placeholder 3">
            <a:extLst>
              <a:ext uri="{FF2B5EF4-FFF2-40B4-BE49-F238E27FC236}">
                <a16:creationId xmlns:a16="http://schemas.microsoft.com/office/drawing/2014/main" id="{94A637C1-27FC-7B46-B4BD-D8D30FD1136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5" name="Slide Number Placeholder 4">
            <a:extLst>
              <a:ext uri="{FF2B5EF4-FFF2-40B4-BE49-F238E27FC236}">
                <a16:creationId xmlns:a16="http://schemas.microsoft.com/office/drawing/2014/main" id="{B6887010-A3A3-2642-A874-444514615BB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687F6D-25F3-7D41-9484-741BC0E666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F67F39-50DE-284A-BFB5-82FCC9732577}"/>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3" name="Date Placeholder 2">
            <a:extLst>
              <a:ext uri="{FF2B5EF4-FFF2-40B4-BE49-F238E27FC236}">
                <a16:creationId xmlns:a16="http://schemas.microsoft.com/office/drawing/2014/main" id="{E31EEFB7-97D8-5F41-90BD-29E9ACCA2C0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AD49696-FE53-8846-A7DB-F6F94C25A876}" type="datetime1">
              <a:rPr lang="en-US" altLang="en-US"/>
              <a:pPr>
                <a:defRPr/>
              </a:pPr>
              <a:t>5/15/19</a:t>
            </a:fld>
            <a:endParaRPr lang="en-US" altLang="en-US"/>
          </a:p>
        </p:txBody>
      </p:sp>
      <p:sp>
        <p:nvSpPr>
          <p:cNvPr id="4" name="Slide Image Placeholder 3">
            <a:extLst>
              <a:ext uri="{FF2B5EF4-FFF2-40B4-BE49-F238E27FC236}">
                <a16:creationId xmlns:a16="http://schemas.microsoft.com/office/drawing/2014/main" id="{BF1D5C9F-80BE-5941-8EBF-28C61CA053A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BFEFBB10-09F8-0946-8EA9-4FCE34610C5A}"/>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03BF040-59BF-0644-83EE-C9C6470E237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eaLnBrk="1" hangingPunct="1">
              <a:defRPr sz="1200">
                <a:latin typeface="Helvetica Neue Light" charset="0"/>
                <a:ea typeface="ヒラギノ角ゴ ProN W3" charset="-128"/>
                <a:cs typeface="+mn-cs"/>
                <a:sym typeface="Helvetica Neue Light" charset="0"/>
              </a:defRPr>
            </a:lvl1pPr>
          </a:lstStyle>
          <a:p>
            <a:pPr>
              <a:defRPr/>
            </a:pPr>
            <a:endParaRPr lang="en-US"/>
          </a:p>
        </p:txBody>
      </p:sp>
      <p:sp>
        <p:nvSpPr>
          <p:cNvPr id="7" name="Slide Number Placeholder 6">
            <a:extLst>
              <a:ext uri="{FF2B5EF4-FFF2-40B4-BE49-F238E27FC236}">
                <a16:creationId xmlns:a16="http://schemas.microsoft.com/office/drawing/2014/main" id="{5CA255D4-70D7-874F-A3F5-1CEF6B1C8C6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E0235E-B9F9-674E-929A-B342E47F8C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176906F3-69F4-CC42-B2B6-80AFD5B3F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A5BD551A-8A83-CA41-AE39-8A942F510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ea typeface="ＭＳ Ｐゴシック" panose="020B0600070205080204" pitchFamily="34" charset="-128"/>
            </a:endParaRPr>
          </a:p>
        </p:txBody>
      </p:sp>
      <p:sp>
        <p:nvSpPr>
          <p:cNvPr id="7171" name="Slide Number Placeholder 3">
            <a:extLst>
              <a:ext uri="{FF2B5EF4-FFF2-40B4-BE49-F238E27FC236}">
                <a16:creationId xmlns:a16="http://schemas.microsoft.com/office/drawing/2014/main" id="{81D94D7C-4FF7-9B4E-A208-E36B341AB7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0BAAF496-9AA9-7C4E-8938-DDC1EBEC511B}"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A611DC9-492C-134B-BE07-A6FA852208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8E38AF1-A3B7-A345-9739-F10ED87791F0}"/>
              </a:ext>
            </a:extLst>
          </p:cNvPr>
          <p:cNvSpPr>
            <a:spLocks noGrp="1"/>
          </p:cNvSpPr>
          <p:nvPr>
            <p:ph type="body" idx="1"/>
          </p:nvPr>
        </p:nvSpPr>
        <p:spPr/>
        <p:txBody>
          <a:bodyPr/>
          <a:lstStyle/>
          <a:p>
            <a:pPr eaLnBrk="1" fontAlgn="auto" hangingPunct="1">
              <a:spcBef>
                <a:spcPts val="0"/>
              </a:spcBef>
              <a:spcAft>
                <a:spcPts val="0"/>
              </a:spcAft>
              <a:defRPr/>
            </a:pPr>
            <a:r>
              <a:rPr lang="en-US" dirty="0">
                <a:solidFill>
                  <a:schemeClr val="accent5">
                    <a:lumMod val="50000"/>
                  </a:schemeClr>
                </a:solidFill>
              </a:rPr>
              <a:t>Stroke width refers to the heaviness of your letters. If the stroke is too thin, letters can be difficult to see, if it’s too thick letters can be difficult to recognize. </a:t>
            </a:r>
          </a:p>
          <a:p>
            <a:pPr eaLnBrk="1" fontAlgn="auto" hangingPunct="1">
              <a:spcBef>
                <a:spcPts val="0"/>
              </a:spcBef>
              <a:spcAft>
                <a:spcPts val="0"/>
              </a:spcAft>
              <a:defRPr/>
            </a:pPr>
            <a:endParaRPr lang="en-US" dirty="0">
              <a:solidFill>
                <a:schemeClr val="accent5">
                  <a:lumMod val="50000"/>
                </a:schemeClr>
              </a:solidFill>
            </a:endParaRPr>
          </a:p>
          <a:p>
            <a:pPr eaLnBrk="1" fontAlgn="auto" hangingPunct="1">
              <a:spcBef>
                <a:spcPts val="0"/>
              </a:spcBef>
              <a:spcAft>
                <a:spcPts val="0"/>
              </a:spcAft>
              <a:defRPr/>
            </a:pPr>
            <a:r>
              <a:rPr lang="en-US" dirty="0">
                <a:solidFill>
                  <a:schemeClr val="accent5">
                    <a:lumMod val="50000"/>
                  </a:schemeClr>
                </a:solidFill>
              </a:rPr>
              <a:t>CNIB clear print </a:t>
            </a:r>
            <a:r>
              <a:rPr lang="en-US" dirty="0" err="1">
                <a:solidFill>
                  <a:schemeClr val="accent5">
                    <a:lumMod val="50000"/>
                  </a:schemeClr>
                </a:solidFill>
              </a:rPr>
              <a:t>guideliens</a:t>
            </a:r>
            <a:r>
              <a:rPr lang="en-US" dirty="0">
                <a:solidFill>
                  <a:schemeClr val="accent5">
                    <a:lumMod val="50000"/>
                  </a:schemeClr>
                </a:solidFill>
              </a:rPr>
              <a:t> recommend a medium heaviness font. </a:t>
            </a:r>
          </a:p>
          <a:p>
            <a:pPr eaLnBrk="1" fontAlgn="auto" hangingPunct="1">
              <a:spcBef>
                <a:spcPts val="0"/>
              </a:spcBef>
              <a:spcAft>
                <a:spcPts val="0"/>
              </a:spcAft>
              <a:defRPr/>
            </a:pPr>
            <a:endParaRPr lang="en-US" dirty="0">
              <a:solidFill>
                <a:schemeClr val="accent5">
                  <a:lumMod val="50000"/>
                </a:schemeClr>
              </a:solidFill>
            </a:endParaRPr>
          </a:p>
          <a:p>
            <a:pPr eaLnBrk="1" fontAlgn="auto" hangingPunct="1">
              <a:spcBef>
                <a:spcPts val="0"/>
              </a:spcBef>
              <a:spcAft>
                <a:spcPts val="0"/>
              </a:spcAft>
              <a:defRPr/>
            </a:pPr>
            <a:r>
              <a:rPr lang="en-US" dirty="0"/>
              <a:t>“</a:t>
            </a:r>
            <a:r>
              <a:rPr lang="en-CA" dirty="0">
                <a:ea typeface="+mn-ea"/>
                <a:cs typeface="+mn-cs"/>
              </a:rPr>
              <a:t>There is an optimal ratio between the x-height and the stroke width. To achieve maximum legibility the character stem stroke should be 17-20% of the x-height.</a:t>
            </a:r>
            <a:r>
              <a:rPr lang="en-US" dirty="0"/>
              <a: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For legibility, fonts with a uniform stroke tend to work better. Modern typefaces, which have a very dramatic difference between thick and thin strokes can be beautiful but very hard to read. </a:t>
            </a:r>
          </a:p>
          <a:p>
            <a:pPr eaLnBrk="1" fontAlgn="auto" hangingPunct="1">
              <a:spcBef>
                <a:spcPts val="0"/>
              </a:spcBef>
              <a:spcAft>
                <a:spcPts val="0"/>
              </a:spcAf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5">
                    <a:lumMod val="50000"/>
                  </a:schemeClr>
                </a:solidFill>
              </a:rPr>
              <a:t>Image: Stuart De </a:t>
            </a:r>
            <a:r>
              <a:rPr lang="en-US" dirty="0" err="1">
                <a:solidFill>
                  <a:schemeClr val="accent5">
                    <a:lumMod val="50000"/>
                  </a:schemeClr>
                </a:solidFill>
              </a:rPr>
              <a:t>Rozario</a:t>
            </a:r>
            <a:r>
              <a:rPr lang="en-US" dirty="0">
                <a:solidFill>
                  <a:schemeClr val="accent5">
                    <a:lumMod val="50000"/>
                  </a:schemeClr>
                </a:solidFill>
              </a:rPr>
              <a:t>. How to Choose and Accessible Typeface? https://</a:t>
            </a:r>
            <a:r>
              <a:rPr lang="en-US" dirty="0" err="1">
                <a:solidFill>
                  <a:schemeClr val="accent5">
                    <a:lumMod val="50000"/>
                  </a:schemeClr>
                </a:solidFill>
              </a:rPr>
              <a:t>www.webdesignerdepot.com</a:t>
            </a:r>
            <a:r>
              <a:rPr lang="en-US" dirty="0">
                <a:solidFill>
                  <a:schemeClr val="accent5">
                    <a:lumMod val="50000"/>
                  </a:schemeClr>
                </a:solidFill>
              </a:rPr>
              <a:t>/2016/03/how-to-choose-an-accessible-typeface/</a:t>
            </a:r>
          </a:p>
          <a:p>
            <a:pPr eaLnBrk="1" fontAlgn="auto" hangingPunct="1">
              <a:spcBef>
                <a:spcPts val="0"/>
              </a:spcBef>
              <a:spcAft>
                <a:spcPts val="0"/>
              </a:spcAft>
              <a:defRPr/>
            </a:pPr>
            <a:endParaRPr lang="en-US" dirty="0"/>
          </a:p>
        </p:txBody>
      </p:sp>
      <p:sp>
        <p:nvSpPr>
          <p:cNvPr id="22531" name="Slide Number Placeholder 3">
            <a:extLst>
              <a:ext uri="{FF2B5EF4-FFF2-40B4-BE49-F238E27FC236}">
                <a16:creationId xmlns:a16="http://schemas.microsoft.com/office/drawing/2014/main" id="{39B13A13-9A6B-394A-9F6E-7F371B876E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AADC2438-CE1F-FF45-BD69-B70E71A248E1}" type="slidenum">
              <a:rPr lang="en-US" altLang="en-US" sz="1200" smtClean="0"/>
              <a:pPr/>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fonts are very commonly used in fashion publications. They have a very slick feel, but they aren’t very legible. If you try squinting at the examples on the slides, you’ll probably notice that the thin strokes become almost invisible making letters difficult to recognize.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ＭＳ Ｐゴシック" charset="-128"/>
                <a:cs typeface="ＭＳ Ｐゴシック" charset="0"/>
              </a:rPr>
              <a:t>Modern fonts were designed as display fonts. Sometimes used for body copy.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Modern typefaces work better as decorative elements, or to emphasize content that is large, or easily recognized  (e.g. Vogue). Better to avoid using this type of font for information and content, especially if it’s more than a few words.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12</a:t>
            </a:fld>
            <a:endParaRPr lang="en-US" altLang="en-US"/>
          </a:p>
        </p:txBody>
      </p:sp>
    </p:spTree>
    <p:extLst>
      <p:ext uri="{BB962C8B-B14F-4D97-AF65-F5344CB8AC3E}">
        <p14:creationId xmlns:p14="http://schemas.microsoft.com/office/powerpoint/2010/main" val="172135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1535C590-7F4B-6A47-9B80-17CADA788E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3CAE2C-BBDC-6F4B-A3BA-53CB32753797}"/>
              </a:ext>
            </a:extLst>
          </p:cNvPr>
          <p:cNvSpPr>
            <a:spLocks noGrp="1"/>
          </p:cNvSpPr>
          <p:nvPr>
            <p:ph type="body" idx="1"/>
          </p:nvPr>
        </p:nvSpPr>
        <p:spPr/>
        <p:txBody>
          <a:bodyPr/>
          <a:lstStyle/>
          <a:p>
            <a:pPr>
              <a:defRPr/>
            </a:pPr>
            <a:r>
              <a:rPr lang="en-CA" dirty="0">
                <a:ea typeface="+mn-ea"/>
                <a:cs typeface="+mn-cs"/>
              </a:rPr>
              <a:t>Tracking – the spacing between the letterforms should be evenly balanced and rhythmic to aid character recognition. </a:t>
            </a:r>
          </a:p>
          <a:p>
            <a:pPr>
              <a:defRPr/>
            </a:pPr>
            <a:endParaRPr lang="en-CA" dirty="0">
              <a:ea typeface="+mn-ea"/>
              <a:cs typeface="+mn-cs"/>
            </a:endParaRPr>
          </a:p>
          <a:p>
            <a:pPr>
              <a:defRPr/>
            </a:pPr>
            <a:r>
              <a:rPr lang="en-CA" dirty="0">
                <a:ea typeface="+mn-ea"/>
                <a:cs typeface="+mn-cs"/>
              </a:rPr>
              <a:t>If the spacing isn’t uniform, which often happens if you justify text in columns, as you see done in newspapers, it tends to interrupt the reading flow because the eye has to adjust to different rhythms. This is one of the reasons setting text justified left, ragged right, as in this example, is recommended for readability. </a:t>
            </a:r>
          </a:p>
          <a:p>
            <a:pPr>
              <a:defRPr/>
            </a:pPr>
            <a:endParaRPr lang="en-CA" dirty="0">
              <a:ea typeface="+mn-ea"/>
              <a:cs typeface="+mn-cs"/>
            </a:endParaRPr>
          </a:p>
          <a:p>
            <a:pPr>
              <a:defRPr/>
            </a:pPr>
            <a:r>
              <a:rPr lang="en-CA" dirty="0">
                <a:ea typeface="+mn-ea"/>
                <a:cs typeface="+mn-cs"/>
              </a:rPr>
              <a:t>If spacing is too large it will be hard to form words, if it’s too small letters can obscure each other and become hard to read. This is especially true for some fonts where combination like r and n can be read as m. </a:t>
            </a:r>
          </a:p>
          <a:p>
            <a:pPr>
              <a:defRPr/>
            </a:pPr>
            <a:endParaRPr lang="en-CA" dirty="0">
              <a:ea typeface="+mn-ea"/>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b="0" i="1" kern="1200" dirty="0">
                <a:solidFill>
                  <a:schemeClr val="tx1"/>
                </a:solidFill>
                <a:effectLst/>
                <a:latin typeface="+mn-lt"/>
                <a:ea typeface="ＭＳ Ｐゴシック" charset="-128"/>
                <a:cs typeface="ＭＳ Ｐゴシック" charset="0"/>
              </a:rPr>
              <a:t>A man who would </a:t>
            </a:r>
            <a:r>
              <a:rPr lang="en-CA" sz="1200" b="0" i="1" kern="1200" dirty="0" err="1">
                <a:solidFill>
                  <a:schemeClr val="tx1"/>
                </a:solidFill>
                <a:effectLst/>
                <a:latin typeface="+mn-lt"/>
                <a:ea typeface="ＭＳ Ｐゴシック" charset="-128"/>
                <a:cs typeface="ＭＳ Ｐゴシック" charset="0"/>
              </a:rPr>
              <a:t>letterspace</a:t>
            </a:r>
            <a:r>
              <a:rPr lang="en-CA" sz="1200" b="0" i="1" kern="1200" dirty="0">
                <a:solidFill>
                  <a:schemeClr val="tx1"/>
                </a:solidFill>
                <a:effectLst/>
                <a:latin typeface="+mn-lt"/>
                <a:ea typeface="ＭＳ Ｐゴシック" charset="-128"/>
                <a:cs typeface="ＭＳ Ｐゴシック" charset="0"/>
              </a:rPr>
              <a:t> lower case would steal sheep, Frederic Goudy liked to say. </a:t>
            </a:r>
          </a:p>
          <a:p>
            <a:pPr>
              <a:defRPr/>
            </a:pPr>
            <a:endParaRPr lang="en-CA" dirty="0">
              <a:ea typeface="+mn-ea"/>
              <a:cs typeface="+mn-cs"/>
            </a:endParaRPr>
          </a:p>
        </p:txBody>
      </p:sp>
      <p:sp>
        <p:nvSpPr>
          <p:cNvPr id="24579" name="Slide Number Placeholder 3">
            <a:extLst>
              <a:ext uri="{FF2B5EF4-FFF2-40B4-BE49-F238E27FC236}">
                <a16:creationId xmlns:a16="http://schemas.microsoft.com/office/drawing/2014/main" id="{861FAD2E-6E09-064B-BEAE-473D6043AB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0BECAAF-FDCE-6541-B95D-6642F78AC250}" type="slidenum">
              <a:rPr lang="en-US" altLang="en-US" sz="1200" smtClean="0"/>
              <a:pPr/>
              <a:t>13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727A7D8-A176-CD4D-B56C-7063733DA8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1F3A8941-70F7-1843-A07B-1F554ACF24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In this example, the character spacing is reduced to -30, which is considered the maximum. Again, in this case if you squint, you might easily mistake the word modern for the word modem. The same is true for small screens. </a:t>
            </a:r>
          </a:p>
        </p:txBody>
      </p:sp>
      <p:sp>
        <p:nvSpPr>
          <p:cNvPr id="26627" name="Slide Number Placeholder 3">
            <a:extLst>
              <a:ext uri="{FF2B5EF4-FFF2-40B4-BE49-F238E27FC236}">
                <a16:creationId xmlns:a16="http://schemas.microsoft.com/office/drawing/2014/main" id="{2F2CAFF9-5717-A849-923F-31AC271B7C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FE3B075E-9EEB-C445-9A45-D4B0CEDC7C55}" type="slidenum">
              <a:rPr lang="en-US" altLang="en-US" sz="1200" smtClean="0"/>
              <a:pPr/>
              <a:t>15</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D20D4DC3-347C-7342-B6C7-7AC4A9A923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770A8D56-4016-2A43-AF59-8C137C3859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As you’ve probably noticed by now, with pretty much all things in typography, both too much and too little can be a problem. Leading, the space between lines of text, should be large enough that the text has room to breathe, but tight enough so that it’s easy to jump from one line to the next.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 good rule of thumb is to make the leading 1.5 times the text size, so if your font size is 16pt, your leading should be 24. If you’re working with software that has fine grained control, you can be exact. If you’re working in something like Microsoft Word, you’re more likely to find proportional settings, such as “double spaced”. Which means that the leading is twice the size of the text. </a:t>
            </a:r>
          </a:p>
        </p:txBody>
      </p:sp>
      <p:sp>
        <p:nvSpPr>
          <p:cNvPr id="28675" name="Slide Number Placeholder 3">
            <a:extLst>
              <a:ext uri="{FF2B5EF4-FFF2-40B4-BE49-F238E27FC236}">
                <a16:creationId xmlns:a16="http://schemas.microsoft.com/office/drawing/2014/main" id="{519F7D59-F87B-3A4E-8DBE-17A2EA2276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42206EBD-00F8-C947-8DAA-D093D8F07EC3}" type="slidenum">
              <a:rPr lang="en-US" altLang="en-US" sz="1200" smtClean="0"/>
              <a:pPr/>
              <a:t>16</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D4B6612C-64A4-914C-A056-BBC3464193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2420140E-F1EE-5849-80B6-01A084871B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Sorter lines are typically easier to read because it’s easier to move from one line to the next. But if the lines are too short, it will break the reading flow. If the lines are too long, it will be difficult for readers to find their spot as they move from one line to the next.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Ensure that the text isn’t crowding the edges of the page </a:t>
            </a: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en.wikipedia.org</a:t>
            </a:r>
            <a:r>
              <a:rPr lang="en-US" altLang="en-US" dirty="0">
                <a:ea typeface="ＭＳ Ｐゴシック" panose="020B0600070205080204" pitchFamily="34" charset="-128"/>
              </a:rPr>
              <a:t>/wiki/</a:t>
            </a:r>
            <a:r>
              <a:rPr lang="en-US" altLang="en-US" dirty="0" err="1">
                <a:ea typeface="ＭＳ Ｐゴシック" panose="020B0600070205080204" pitchFamily="34" charset="-128"/>
              </a:rPr>
              <a:t>Line_length</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6947E6FC-7EED-4A47-9E8C-E65D4F23D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C598E737-1144-794B-BCB5-26362CFED92C}" type="slidenum">
              <a:rPr lang="en-US" altLang="en-US" sz="1200" smtClean="0"/>
              <a:pPr/>
              <a:t>17</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40E22EA-1252-684E-A5D9-E97DEBA8BF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F4D1DB11-AF9A-0148-957F-785AFFABEB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Image: https://www.goodwinandgoodwin.com/products/giant-letters-for-events-festivals</a:t>
            </a:r>
          </a:p>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23913609-6100-A843-B984-38492750B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46D775B-16A3-114A-BDDF-82FD35B57D67}" type="slidenum">
              <a:rPr lang="en-US" altLang="en-US" sz="1200" smtClean="0"/>
              <a:pPr/>
              <a:t>18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4B3FE3A6-1F25-5C46-A833-CC99ED0949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FE32F911-0336-7146-8377-6558D21637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Great for artwork, but not for reading.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Fun Fact: Another reason people are quick to adopt the “use sans serif” rule is because serifs are sometimes considered decorative.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a:t>
            </a:r>
            <a:r>
              <a:rPr lang="en-US" altLang="en-US" dirty="0" err="1">
                <a:ea typeface="ＭＳ Ｐゴシック" panose="020B0600070205080204" pitchFamily="34" charset="-128"/>
              </a:rPr>
              <a:t>coenvanleeuwen.com</a:t>
            </a:r>
            <a:r>
              <a:rPr lang="en-US" altLang="en-US" dirty="0">
                <a:ea typeface="ＭＳ Ｐゴシック" panose="020B0600070205080204" pitchFamily="34" charset="-128"/>
              </a:rPr>
              <a:t>/projects/illegible-</a:t>
            </a:r>
            <a:r>
              <a:rPr lang="en-US" altLang="en-US" dirty="0" err="1">
                <a:ea typeface="ＭＳ Ｐゴシック" panose="020B0600070205080204" pitchFamily="34" charset="-128"/>
              </a:rPr>
              <a:t>type.html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AA8D7D7A-FFCB-7D48-9561-E9C96B98ED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1E8767B-554A-4F4B-B454-6682A30AF76E}" type="slidenum">
              <a:rPr lang="en-US" altLang="en-US" sz="1200" smtClean="0"/>
              <a:pPr/>
              <a:t>19</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CDD1780-5930-4A40-A96D-C12E0B6A13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2AB82EB-9D8A-934B-9D48-A0CF265B91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Test the areas of lowest contrast when working with gradients.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Another tip if you want to include lighter shades in your gradients is to place the text over darker parts and allowing the lighter parts to bleed into the artwork, negative space or margins. </a:t>
            </a:r>
          </a:p>
          <a:p>
            <a:endParaRPr lang="en-US" altLang="en-US" dirty="0">
              <a:ea typeface="ＭＳ Ｐゴシック" panose="020B0600070205080204" pitchFamily="34" charset="-128"/>
            </a:endParaRPr>
          </a:p>
          <a:p>
            <a:r>
              <a:rPr lang="en-CA" altLang="en-US" dirty="0">
                <a:ea typeface="ＭＳ Ｐゴシック" panose="020B0600070205080204" pitchFamily="34" charset="-128"/>
              </a:rPr>
              <a:t>Question from previous workshop: "But will all internet be the same few colours in the future?"</a:t>
            </a:r>
          </a:p>
          <a:p>
            <a:endParaRPr lang="en-US" altLang="en-US"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AE8DD09A-BC11-C548-AE03-725149A63F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DCBD1572-D128-1849-AD4C-BC36E4213A3B}" type="slidenum">
              <a:rPr lang="en-US" altLang="en-US" sz="1200" smtClean="0"/>
              <a:pPr/>
              <a:t>22</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402494F-AC31-E94A-8520-400FFFDDB7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4B539F5-18A4-2C47-BD23-AFA1A91D9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Both examples achieve the same dreamy and ethereal mood and atmosphere. One impacts legibility while the other doesn’t.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unfortunately common notion that accessible design can’t be beautiful or “sexy” is incorrect. While it’s </a:t>
            </a:r>
            <a:r>
              <a:rPr lang="en-US" altLang="en-US" dirty="0" err="1">
                <a:ea typeface="ＭＳ Ｐゴシック" panose="020B0600070205080204" pitchFamily="34" charset="-128"/>
              </a:rPr>
              <a:t>truit’e</a:t>
            </a:r>
            <a:r>
              <a:rPr lang="en-US" altLang="en-US" dirty="0">
                <a:ea typeface="ＭＳ Ｐゴシック" panose="020B0600070205080204" pitchFamily="34" charset="-128"/>
              </a:rPr>
              <a:t> that accessibly adds additional constraints to design work, you have a lot of freedom to play within those constraints, and it’s better to see these as a fun challenge rather than as a death sentence for your design work. </a:t>
            </a:r>
          </a:p>
        </p:txBody>
      </p:sp>
      <p:sp>
        <p:nvSpPr>
          <p:cNvPr id="40963" name="Slide Number Placeholder 3">
            <a:extLst>
              <a:ext uri="{FF2B5EF4-FFF2-40B4-BE49-F238E27FC236}">
                <a16:creationId xmlns:a16="http://schemas.microsoft.com/office/drawing/2014/main" id="{60E9C538-13E7-DC4A-BF42-550793AC5A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DD951B97-B7F0-7246-8F18-F6C025D4A3AD}" type="slidenum">
              <a:rPr lang="en-US" altLang="en-US" sz="1200" smtClean="0"/>
              <a:pPr/>
              <a:t>23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typographic considerations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a:t>
            </a:fld>
            <a:endParaRPr lang="en-US" altLang="en-US"/>
          </a:p>
        </p:txBody>
      </p:sp>
    </p:spTree>
    <p:extLst>
      <p:ext uri="{BB962C8B-B14F-4D97-AF65-F5344CB8AC3E}">
        <p14:creationId xmlns:p14="http://schemas.microsoft.com/office/powerpoint/2010/main" val="421725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59EEC95B-6925-2543-8393-C95D04A6D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14285194-C17E-8B45-A51F-A39E63D261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On the web common examples include link text, correct/incorrect information communicated in green/red.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Make sure you also have a secondary indicator, this will be helpful to user who are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blind, or have low vision, and also to users who might be using screens with poor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resolution, looking at </a:t>
            </a:r>
            <a:r>
              <a:rPr lang="en-US" altLang="en-US" dirty="0" err="1">
                <a:ea typeface="ＭＳ Ｐゴシック" panose="020B0600070205080204" pitchFamily="34" charset="-128"/>
              </a:rPr>
              <a:t>contant</a:t>
            </a:r>
            <a:r>
              <a:rPr lang="en-US" altLang="en-US" dirty="0">
                <a:ea typeface="ＭＳ Ｐゴシック" panose="020B0600070205080204" pitchFamily="34" charset="-128"/>
              </a:rPr>
              <a:t> in poor lighting, etc. </a:t>
            </a: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A4040798-C4D7-0941-8321-E2F5AE47C4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C45CFD2-261B-864B-B937-7CBBA1667FE9}" type="slidenum">
              <a:rPr lang="en-US" altLang="en-US" sz="1200" smtClean="0"/>
              <a:pPr/>
              <a:t>24</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9D8937D8-8C72-0A42-BA22-BCD82EB45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92C8615-0C2A-334A-B120-1D5711630F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Good: Layout, leading, contrast, line length, amount of white space,</a:t>
            </a:r>
          </a:p>
          <a:p>
            <a:r>
              <a:rPr lang="en-US" altLang="en-US" dirty="0">
                <a:ea typeface="ＭＳ Ｐゴシック" panose="020B0600070205080204" pitchFamily="34" charset="-128"/>
              </a:rPr>
              <a:t>Could be better: tracking, font choice (character ambiguity), font weight, blue underline under paragraph text, data visualization</a:t>
            </a:r>
          </a:p>
        </p:txBody>
      </p:sp>
      <p:sp>
        <p:nvSpPr>
          <p:cNvPr id="46083" name="Slide Number Placeholder 3">
            <a:extLst>
              <a:ext uri="{FF2B5EF4-FFF2-40B4-BE49-F238E27FC236}">
                <a16:creationId xmlns:a16="http://schemas.microsoft.com/office/drawing/2014/main" id="{EF9EF2AF-BF5C-034F-9134-7BF9F41052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206870C-65F9-B44C-8F65-A924C8EE5B68}" type="slidenum">
              <a:rPr lang="en-US" altLang="en-US" sz="1200" smtClean="0"/>
              <a:pPr/>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ways in which the donut chart like the one in the example could be made more accessible. </a:t>
            </a:r>
          </a:p>
          <a:p>
            <a:r>
              <a:rPr lang="en-US" dirty="0"/>
              <a:t>Add category and percentage information pointing to the different slices: will work for charts with few categories. Not advised if you have more than 4-5. </a:t>
            </a:r>
          </a:p>
          <a:p>
            <a:r>
              <a:rPr lang="en-US" dirty="0"/>
              <a:t>Add a table with a visual legend, categories, and percentages next to the chart. This would be a better approach for brochure example due to the number of categories.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27</a:t>
            </a:fld>
            <a:endParaRPr lang="en-US" altLang="en-US"/>
          </a:p>
        </p:txBody>
      </p:sp>
    </p:spTree>
    <p:extLst>
      <p:ext uri="{BB962C8B-B14F-4D97-AF65-F5344CB8AC3E}">
        <p14:creationId xmlns:p14="http://schemas.microsoft.com/office/powerpoint/2010/main" val="1407057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video material, include a captions track that captions speech, as well as other auditory information such as music, sound effects, paralanguage (screams, laughs), and manners of speaking (whispers, yells).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29</a:t>
            </a:fld>
            <a:endParaRPr lang="en-US" altLang="en-US"/>
          </a:p>
        </p:txBody>
      </p:sp>
    </p:spTree>
    <p:extLst>
      <p:ext uri="{BB962C8B-B14F-4D97-AF65-F5344CB8AC3E}">
        <p14:creationId xmlns:p14="http://schemas.microsoft.com/office/powerpoint/2010/main" val="4075322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Captions and transcripts are for different audiences. Captions for those who can’t hear, but can see visual information. Transcripts for those who can’t see, and those who are deaf-blind (they can access the content via a braille display). So different considerations apply.</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32</a:t>
            </a:fld>
            <a:endParaRPr lang="en-US" altLang="en-US"/>
          </a:p>
        </p:txBody>
      </p:sp>
    </p:spTree>
    <p:extLst>
      <p:ext uri="{BB962C8B-B14F-4D97-AF65-F5344CB8AC3E}">
        <p14:creationId xmlns:p14="http://schemas.microsoft.com/office/powerpoint/2010/main" val="729911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gather a lot of information about the role of different pieces of content based on visual cues. By looking at the example above we can quickly tell if something is a heading, paragraph, list or images.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34</a:t>
            </a:fld>
            <a:endParaRPr lang="en-US" altLang="en-US"/>
          </a:p>
        </p:txBody>
      </p:sp>
    </p:spTree>
    <p:extLst>
      <p:ext uri="{BB962C8B-B14F-4D97-AF65-F5344CB8AC3E}">
        <p14:creationId xmlns:p14="http://schemas.microsoft.com/office/powerpoint/2010/main" val="2093830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non visual users perceive the content, this </a:t>
            </a:r>
            <a:r>
              <a:rPr lang="en-US" dirty="0" err="1"/>
              <a:t>infomration</a:t>
            </a:r>
            <a:r>
              <a:rPr lang="en-US" dirty="0"/>
              <a:t> needs to be semantically, or “programmatically’ defined, so that it can be communicated to assistive technologies. Imagine if you just heard all of the content on a page in a row without knowing whether something is a heading, a caption, or an image description.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35</a:t>
            </a:fld>
            <a:endParaRPr lang="en-US" altLang="en-US"/>
          </a:p>
        </p:txBody>
      </p:sp>
    </p:spTree>
    <p:extLst>
      <p:ext uri="{BB962C8B-B14F-4D97-AF65-F5344CB8AC3E}">
        <p14:creationId xmlns:p14="http://schemas.microsoft.com/office/powerpoint/2010/main" val="644554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7E04412A-57FD-4041-990C-B72AE3B6E0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916F6B73-A557-D442-86BB-A7C84634E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is why it’s important to understand the difference between styling– making something look like a heading (for example making it big, bold, different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etc.) And assigning a style to text. If you assign a style, whether that’s a heading level or list, this information is also encoded semantically, so that non-visual users also have access to this information. </a:t>
            </a:r>
          </a:p>
        </p:txBody>
      </p:sp>
      <p:sp>
        <p:nvSpPr>
          <p:cNvPr id="52227" name="Slide Number Placeholder 3">
            <a:extLst>
              <a:ext uri="{FF2B5EF4-FFF2-40B4-BE49-F238E27FC236}">
                <a16:creationId xmlns:a16="http://schemas.microsoft.com/office/drawing/2014/main" id="{8AC868C1-A3AF-F347-9D35-7D4AE16B74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5752BF41-0B83-A34F-B45E-2C4EB048E6FF}" type="slidenum">
              <a:rPr lang="en-US" altLang="en-US" sz="1200" smtClean="0"/>
              <a:pPr/>
              <a:t>36</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F4700D3-74DF-FE46-94DA-28835290A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24BB7530-CD6F-9447-AF43-0C76A72D1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Avoid having different heading levels that are too similar to </a:t>
            </a:r>
            <a:r>
              <a:rPr lang="en-US" altLang="en-US" dirty="0" err="1">
                <a:ea typeface="ＭＳ Ｐゴシック" panose="020B0600070205080204" pitchFamily="34" charset="-128"/>
              </a:rPr>
              <a:t>eachother</a:t>
            </a:r>
            <a:r>
              <a:rPr lang="en-US" altLang="en-US" dirty="0">
                <a:ea typeface="ＭＳ Ｐゴシック" panose="020B0600070205080204" pitchFamily="34" charset="-128"/>
              </a:rPr>
              <a:t>. If headings (say h2 and h3) are of similar size, add another differentiator like </a:t>
            </a:r>
            <a:r>
              <a:rPr lang="en-US" altLang="en-US" dirty="0" err="1">
                <a:ea typeface="ＭＳ Ｐゴシック" panose="020B0600070205080204" pitchFamily="34" charset="-128"/>
              </a:rPr>
              <a:t>colour</a:t>
            </a:r>
            <a:r>
              <a:rPr lang="en-US" altLang="en-US" dirty="0">
                <a:ea typeface="ＭＳ Ｐゴシック" panose="020B0600070205080204" pitchFamily="34" charset="-128"/>
              </a:rPr>
              <a:t>, luminosity, underline, font.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visual presentation should be the same as the semantic order. Avoid choosing a particular heading level from Style menus based on what it looks like instead of it’s semantic order. You can always modify the presentation of the heading to match the visual style you want. </a:t>
            </a:r>
          </a:p>
          <a:p>
            <a:endParaRPr lang="en-US" altLang="en-US" dirty="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E3391511-113A-C947-8556-0ABAA861AD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2723DFD-C81D-1F4E-AC3D-06C832266ACD}" type="slidenum">
              <a:rPr lang="en-US" altLang="en-US" sz="1200" smtClean="0"/>
              <a:pPr/>
              <a:t>37</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F0E2A7BD-B5F4-3743-B35D-3329CA9B43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03A41C23-EA52-2F44-B584-E52D60C72D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Does the image provide additional content? If it doesn’t, allow users to skip over it by marking it as a decorative element. If the image is not purely decorative, describe the image itself. Often images that are associated with articles and features have an alterative description that is identical to the heading that follows. This both fails to describe the image itself, and is redundant for the user since they end up hearing the information twice.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In the examples on the slides, the alt text descriptions should be something along the lines of “a field of cacti in front of a snowy mountain”, and a “bald eagle” </a:t>
            </a:r>
          </a:p>
        </p:txBody>
      </p:sp>
      <p:sp>
        <p:nvSpPr>
          <p:cNvPr id="56323" name="Slide Number Placeholder 3">
            <a:extLst>
              <a:ext uri="{FF2B5EF4-FFF2-40B4-BE49-F238E27FC236}">
                <a16:creationId xmlns:a16="http://schemas.microsoft.com/office/drawing/2014/main" id="{B51A9182-FF0B-9F49-8450-D1C3452057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2AD9487F-BE36-8B4E-9DA1-10CA5D674AF6}" type="slidenum">
              <a:rPr lang="en-US" altLang="en-US" sz="1200" smtClean="0"/>
              <a:pPr/>
              <a:t>38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typographic considerations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3</a:t>
            </a:fld>
            <a:endParaRPr lang="en-US" altLang="en-US"/>
          </a:p>
        </p:txBody>
      </p:sp>
    </p:spTree>
    <p:extLst>
      <p:ext uri="{BB962C8B-B14F-4D97-AF65-F5344CB8AC3E}">
        <p14:creationId xmlns:p14="http://schemas.microsoft.com/office/powerpoint/2010/main" val="375904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32CAFA4-40FC-A641-AA32-8AECDD2AC4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00969B5C-0578-A045-8D08-B8634F86A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Whether it’s a Word, PDF or HTML doc, make sure you define the document language, assistive technologies rely on that information for pronunciation, while visual browsers use it to display characters and correctly.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www.ausbt.com.au</a:t>
            </a:r>
            <a:r>
              <a:rPr lang="en-US" altLang="en-US" dirty="0">
                <a:ea typeface="ＭＳ Ｐゴシック" panose="020B0600070205080204" pitchFamily="34" charset="-128"/>
              </a:rPr>
              <a:t>/reviewed-five-language-learning-apps-for-your-smartphone</a:t>
            </a:r>
          </a:p>
        </p:txBody>
      </p:sp>
      <p:sp>
        <p:nvSpPr>
          <p:cNvPr id="58371" name="Slide Number Placeholder 3">
            <a:extLst>
              <a:ext uri="{FF2B5EF4-FFF2-40B4-BE49-F238E27FC236}">
                <a16:creationId xmlns:a16="http://schemas.microsoft.com/office/drawing/2014/main" id="{BFC59BE5-BAF7-EF41-879E-C45645049A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F9AA4305-B3BF-BF4A-9680-622FB6EE966A}" type="slidenum">
              <a:rPr lang="en-US" altLang="en-US" sz="1200" smtClean="0"/>
              <a:pPr/>
              <a:t>39</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A6B7387-AD99-3547-9C26-53B9581EB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4B6CBA39-9765-714D-8385-F96D23D62A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DC1438A9-1011-6D4E-BB40-CB0AEF14C7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75ACDED5-EB45-684B-BCAB-C025BDADAB74}" type="slidenum">
              <a:rPr lang="en-US" altLang="en-US" sz="1200" smtClean="0"/>
              <a:pPr/>
              <a:t>41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6C0071F8-ED13-ED43-9A62-B0EB2DA793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E6B8F3-89A4-1B45-8363-36C450C9C7F0}"/>
              </a:ext>
            </a:extLst>
          </p:cNvPr>
          <p:cNvSpPr>
            <a:spLocks noGrp="1"/>
          </p:cNvSpPr>
          <p:nvPr>
            <p:ph type="body" idx="1"/>
          </p:nvPr>
        </p:nvSpPr>
        <p:spPr/>
        <p:txBody>
          <a:bodyPr/>
          <a:lstStyle/>
          <a:p>
            <a:pPr>
              <a:defRPr/>
            </a:pPr>
            <a:r>
              <a:rPr lang="en-US" dirty="0"/>
              <a:t>Before we dive in to recommendations, I want to address a couple of terms that are particularly important for accessibility. </a:t>
            </a:r>
          </a:p>
          <a:p>
            <a:pPr>
              <a:defRPr/>
            </a:pPr>
            <a:endParaRPr lang="en-US" dirty="0"/>
          </a:p>
          <a:p>
            <a:pPr eaLnBrk="1" fontAlgn="auto" hangingPunct="1">
              <a:spcBef>
                <a:spcPts val="0"/>
              </a:spcBef>
              <a:spcAft>
                <a:spcPts val="0"/>
              </a:spcAft>
              <a:defRPr/>
            </a:pPr>
            <a:r>
              <a:rPr lang="en-CA" sz="1200" kern="1200" dirty="0">
                <a:solidFill>
                  <a:schemeClr val="tx1"/>
                </a:solidFill>
                <a:latin typeface="+mn-lt"/>
                <a:ea typeface="ＭＳ Ｐゴシック" charset="-128"/>
                <a:cs typeface="ＭＳ Ｐゴシック" charset="0"/>
              </a:rPr>
              <a:t>Legibility = ease of distinguishing each letter (sans serif fonts are often more legible): how easily you can recognize letters and tell letters apart</a:t>
            </a:r>
          </a:p>
          <a:p>
            <a:pPr eaLnBrk="1" fontAlgn="auto" hangingPunct="1">
              <a:spcBef>
                <a:spcPts val="0"/>
              </a:spcBef>
              <a:spcAft>
                <a:spcPts val="0"/>
              </a:spcAft>
              <a:defRPr/>
            </a:pPr>
            <a:r>
              <a:rPr lang="en-CA" sz="1200" kern="1200" dirty="0">
                <a:solidFill>
                  <a:schemeClr val="tx1"/>
                </a:solidFill>
                <a:latin typeface="+mn-lt"/>
                <a:ea typeface="ＭＳ Ｐゴシック" charset="-128"/>
                <a:cs typeface="ＭＳ Ｐゴシック" charset="0"/>
              </a:rPr>
              <a:t>Readability = ease of reading words across a sentence/paragraph (serif fonts are often more readable)</a:t>
            </a:r>
          </a:p>
          <a:p>
            <a:pPr>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twitter.com</a:t>
            </a:r>
            <a:r>
              <a:rPr lang="en-US" dirty="0"/>
              <a:t>/</a:t>
            </a:r>
            <a:r>
              <a:rPr lang="en-US" dirty="0" err="1"/>
              <a:t>realscientists</a:t>
            </a:r>
            <a:r>
              <a:rPr lang="en-US" dirty="0"/>
              <a:t>/status/1027640611367780354</a:t>
            </a:r>
          </a:p>
          <a:p>
            <a:pPr>
              <a:defRPr/>
            </a:pPr>
            <a:endParaRPr lang="en-US" dirty="0"/>
          </a:p>
          <a:p>
            <a:pPr>
              <a:defRPr/>
            </a:pPr>
            <a:endParaRPr lang="en-US" dirty="0"/>
          </a:p>
        </p:txBody>
      </p:sp>
      <p:sp>
        <p:nvSpPr>
          <p:cNvPr id="12291" name="Slide Number Placeholder 3">
            <a:extLst>
              <a:ext uri="{FF2B5EF4-FFF2-40B4-BE49-F238E27FC236}">
                <a16:creationId xmlns:a16="http://schemas.microsoft.com/office/drawing/2014/main" id="{8CE1F116-9E3B-564F-9BE4-4AC58139EA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26E7D2B-8970-3E4F-BA1D-7A39B416C8EC}"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Serif – flourishes on the end strokes. </a:t>
            </a:r>
          </a:p>
          <a:p>
            <a:r>
              <a:rPr lang="en-US" dirty="0"/>
              <a:t>Sans serif – without serif. Does not have flourishes.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5</a:t>
            </a:fld>
            <a:endParaRPr lang="en-US" altLang="en-US"/>
          </a:p>
        </p:txBody>
      </p:sp>
    </p:spTree>
    <p:extLst>
      <p:ext uri="{BB962C8B-B14F-4D97-AF65-F5344CB8AC3E}">
        <p14:creationId xmlns:p14="http://schemas.microsoft.com/office/powerpoint/2010/main" val="142000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A5E0133-1690-C84C-866C-606800B328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0B7944F3-776C-7641-850E-394F2239F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en-US" dirty="0">
                <a:ea typeface="ＭＳ Ｐゴシック" panose="020B0600070205080204" pitchFamily="34" charset="-128"/>
              </a:rPr>
              <a:t>Only using sans serif fonts is a common recommendation: That’s actually a myth. Well, kind of. It’s a major oversimplification, and often ends up leading to the wrong results (unless you stick to Helvetica).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important thing isn’t whether the font is serif or sans serif, it’s how legible and readable the font is, and the considerations often work in </a:t>
            </a:r>
            <a:r>
              <a:rPr lang="en-US" altLang="en-US" dirty="0" err="1">
                <a:ea typeface="ＭＳ Ｐゴシック" panose="020B0600070205080204" pitchFamily="34" charset="-128"/>
              </a:rPr>
              <a:t>favour</a:t>
            </a:r>
            <a:r>
              <a:rPr lang="en-US" altLang="en-US" dirty="0">
                <a:ea typeface="ＭＳ Ｐゴシック" panose="020B0600070205080204" pitchFamily="34" charset="-128"/>
              </a:rPr>
              <a:t> of sans serif fonts. However, in some cases we’ll see examples in which sans serif fonts perform worse. It’s also worth noting that although sans serif fonts tend to be more legible, serif fonts are often more readable. You should also always consider where the font will be used: print or digital, serif fonts actually tend to be more readable in print that sans serif fonts, while sans serif fonts tend to work better on screens, particularly small screens.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Serifs can improve recognition for some letters, for example </a:t>
            </a:r>
            <a:r>
              <a:rPr lang="en-CA" sz="1200" b="0" i="0" kern="1200" dirty="0" err="1">
                <a:solidFill>
                  <a:schemeClr val="tx1"/>
                </a:solidFill>
                <a:effectLst/>
                <a:latin typeface="+mn-lt"/>
                <a:ea typeface="ＭＳ Ｐゴシック" charset="-128"/>
                <a:cs typeface="ＭＳ Ｐゴシック" charset="0"/>
              </a:rPr>
              <a:t>Beier</a:t>
            </a:r>
            <a:r>
              <a:rPr lang="en-CA" sz="1200" b="0" i="0" kern="1200" dirty="0">
                <a:solidFill>
                  <a:schemeClr val="tx1"/>
                </a:solidFill>
                <a:effectLst/>
                <a:latin typeface="+mn-lt"/>
                <a:ea typeface="ＭＳ Ｐゴシック" charset="-128"/>
                <a:cs typeface="ＭＳ Ｐゴシック" charset="0"/>
              </a:rPr>
              <a:t> and Larson (2010) found that serifs on the lower case “</a:t>
            </a:r>
            <a:r>
              <a:rPr lang="en-CA" sz="1200" b="0" i="0" kern="1200" dirty="0" err="1">
                <a:solidFill>
                  <a:schemeClr val="tx1"/>
                </a:solidFill>
                <a:effectLst/>
                <a:latin typeface="+mn-lt"/>
                <a:ea typeface="ＭＳ Ｐゴシック" charset="-128"/>
                <a:cs typeface="ＭＳ Ｐゴシック" charset="0"/>
              </a:rPr>
              <a:t>i</a:t>
            </a:r>
            <a:r>
              <a:rPr lang="en-CA" sz="1200" b="0" i="0" kern="1200" dirty="0">
                <a:solidFill>
                  <a:schemeClr val="tx1"/>
                </a:solidFill>
                <a:effectLst/>
                <a:latin typeface="+mn-lt"/>
                <a:ea typeface="ＭＳ Ｐゴシック" charset="-128"/>
                <a:cs typeface="ＭＳ Ｐゴシック" charset="0"/>
              </a:rPr>
              <a:t>” improve legibility for distance viewing. </a:t>
            </a:r>
            <a:r>
              <a:rPr lang="en-CA" sz="1200" b="0" i="0" kern="1200" dirty="0" err="1">
                <a:solidFill>
                  <a:schemeClr val="tx1"/>
                </a:solidFill>
                <a:effectLst/>
                <a:latin typeface="+mn-lt"/>
                <a:ea typeface="ＭＳ Ｐゴシック" charset="-128"/>
                <a:cs typeface="ＭＳ Ｐゴシック" charset="0"/>
              </a:rPr>
              <a:t>Smuc</a:t>
            </a:r>
            <a:r>
              <a:rPr lang="en-CA" sz="1200" b="0" i="0" kern="1200" dirty="0">
                <a:solidFill>
                  <a:schemeClr val="tx1"/>
                </a:solidFill>
                <a:effectLst/>
                <a:latin typeface="+mn-lt"/>
                <a:ea typeface="ＭＳ Ｐゴシック" charset="-128"/>
                <a:cs typeface="ＭＳ Ｐゴシック" charset="0"/>
              </a:rPr>
              <a:t> et al. (2007), found that ‘a bent terminal (at the bottom of the lowercase l (el)) was of great importance to distinction.’. So </a:t>
            </a:r>
            <a:r>
              <a:rPr lang="en-CA" sz="1200" b="0" i="0" kern="1200" dirty="0" err="1">
                <a:solidFill>
                  <a:schemeClr val="tx1"/>
                </a:solidFill>
                <a:effectLst/>
                <a:latin typeface="+mn-lt"/>
                <a:ea typeface="ＭＳ Ｐゴシック" charset="-128"/>
                <a:cs typeface="ＭＳ Ｐゴシック" charset="0"/>
              </a:rPr>
              <a:t>serfis</a:t>
            </a:r>
            <a:r>
              <a:rPr lang="en-CA" sz="1200" b="0" i="0" kern="1200" dirty="0">
                <a:solidFill>
                  <a:schemeClr val="tx1"/>
                </a:solidFill>
                <a:effectLst/>
                <a:latin typeface="+mn-lt"/>
                <a:ea typeface="ＭＳ Ｐゴシック" charset="-128"/>
                <a:cs typeface="ＭＳ Ｐゴシック" charset="0"/>
              </a:rPr>
              <a:t> definitely have their place. </a:t>
            </a:r>
          </a:p>
          <a:p>
            <a:endParaRPr lang="en-CA" altLang="en-US" sz="1200" b="0" i="0" kern="1200" dirty="0">
              <a:solidFill>
                <a:schemeClr val="tx1"/>
              </a:solidFill>
              <a:effectLst/>
              <a:latin typeface="+mn-lt"/>
              <a:ea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The reason this often gets stated is because when designing type that is readable at small sizes, like on your phone, flourishes tend to be stripped away, since they get lost if the text size isn’t big enough. 	</a:t>
            </a:r>
          </a:p>
          <a:p>
            <a:endParaRPr lang="en-CA" altLang="en-US" sz="1200" b="0" i="0" kern="1200" dirty="0">
              <a:solidFill>
                <a:schemeClr val="tx1"/>
              </a:solidFill>
              <a:effectLst/>
              <a:latin typeface="+mn-lt"/>
              <a:ea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Image: 72 Font Family SAP Fiori | Design Products &amp; Projects, Projects | Red Dot 21 https://red-dot-21.com/p/design-products/projects/72-font-family-sap-fiori/</a:t>
            </a:r>
          </a:p>
        </p:txBody>
      </p:sp>
      <p:sp>
        <p:nvSpPr>
          <p:cNvPr id="15363" name="Slide Number Placeholder 3">
            <a:extLst>
              <a:ext uri="{FF2B5EF4-FFF2-40B4-BE49-F238E27FC236}">
                <a16:creationId xmlns:a16="http://schemas.microsoft.com/office/drawing/2014/main" id="{2FF2416B-FA70-834E-8E0E-E033B5D695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5570B2FB-5200-994E-8F13-466142B008EB}" type="slidenum">
              <a:rPr lang="en-US" altLang="en-US" sz="1200" smtClean="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726C3F1-69BD-C84F-BADA-2E26DC7142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66161249-4E5C-7D45-ADAF-037EC114DD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Especially important for users with dyslexia. </a:t>
            </a:r>
          </a:p>
          <a:p>
            <a:r>
              <a:rPr lang="en-US" altLang="en-US" dirty="0">
                <a:ea typeface="ＭＳ Ｐゴシック" panose="020B0600070205080204" pitchFamily="34" charset="-128"/>
              </a:rPr>
              <a:t>Other examples of characters that are commonly confused: O and 0, B and 8, lower case a and o, q and g</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Gill Sans, a fairly common and beautiful font, actually performs very poorly on this test. The three characters are virtually indistinguishable.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This can be particularly problematic when the text is not part of a word, for example in a URL. Without the context of a specific word that might provide clues to what the letter is, it can be quite difficult to figure out. </a:t>
            </a: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err="1">
                <a:ea typeface="ＭＳ Ｐゴシック" panose="020B0600070205080204" pitchFamily="34" charset="-128"/>
              </a:rPr>
              <a:t>Image:https</a:t>
            </a:r>
            <a:r>
              <a:rPr lang="en-US" altLang="en-US" dirty="0">
                <a:ea typeface="ＭＳ Ｐゴシック" panose="020B0600070205080204" pitchFamily="34" charset="-128"/>
              </a:rPr>
              <a:t>: //</a:t>
            </a:r>
            <a:r>
              <a:rPr lang="en-US" altLang="en-US" dirty="0" err="1">
                <a:ea typeface="ＭＳ Ｐゴシック" panose="020B0600070205080204" pitchFamily="34" charset="-128"/>
              </a:rPr>
              <a:t>www.yaabot.com</a:t>
            </a:r>
            <a:r>
              <a:rPr lang="en-US" altLang="en-US" dirty="0">
                <a:ea typeface="ＭＳ Ｐゴシック" panose="020B0600070205080204" pitchFamily="34" charset="-128"/>
              </a:rPr>
              <a:t>/5101/magic-fonts-layouts/</a:t>
            </a:r>
          </a:p>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E964A252-9121-124C-A2E8-A3774701D3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6D6EE6E4-19CB-0A41-A19A-491C5D1E4809}"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being a serif font, Domenico-Serif performs very well on this test, with clear, clean characters that are easily distinguishable from one another. </a:t>
            </a:r>
          </a:p>
        </p:txBody>
      </p:sp>
      <p:sp>
        <p:nvSpPr>
          <p:cNvPr id="4" name="Slide Number Placeholder 3"/>
          <p:cNvSpPr>
            <a:spLocks noGrp="1"/>
          </p:cNvSpPr>
          <p:nvPr>
            <p:ph type="sldNum" sz="quarter" idx="5"/>
          </p:nvPr>
        </p:nvSpPr>
        <p:spPr/>
        <p:txBody>
          <a:bodyPr/>
          <a:lstStyle/>
          <a:p>
            <a:pPr>
              <a:defRPr/>
            </a:pPr>
            <a:fld id="{6DE0235E-B9F9-674E-929A-B342E47F8C12}" type="slidenum">
              <a:rPr lang="en-US" altLang="en-US" smtClean="0"/>
              <a:pPr>
                <a:defRPr/>
              </a:pPr>
              <a:t>8</a:t>
            </a:fld>
            <a:endParaRPr lang="en-US" altLang="en-US"/>
          </a:p>
        </p:txBody>
      </p:sp>
    </p:spTree>
    <p:extLst>
      <p:ext uri="{BB962C8B-B14F-4D97-AF65-F5344CB8AC3E}">
        <p14:creationId xmlns:p14="http://schemas.microsoft.com/office/powerpoint/2010/main" val="1404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5FB6FCE6-89A4-DB4A-8454-044DFE3E81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0CEE315B-FD3D-114B-9867-E0A9DD1F6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b="0" i="0" kern="1200" dirty="0">
                <a:solidFill>
                  <a:schemeClr val="tx1"/>
                </a:solidFill>
                <a:effectLst/>
                <a:latin typeface="+mn-lt"/>
                <a:ea typeface="ＭＳ Ｐゴシック" charset="-128"/>
                <a:cs typeface="ＭＳ Ｐゴシック" charset="0"/>
              </a:rPr>
              <a:t>The aperture is the partially enclosed negative space in some characters. </a:t>
            </a:r>
          </a:p>
          <a:p>
            <a:r>
              <a:rPr lang="en-CA" altLang="en-US" sz="1200" b="0" i="0" kern="1200" dirty="0">
                <a:solidFill>
                  <a:schemeClr val="tx1"/>
                </a:solidFill>
                <a:effectLst/>
                <a:latin typeface="+mn-lt"/>
                <a:ea typeface="ＭＳ Ｐゴシック" charset="-128"/>
              </a:rPr>
              <a:t>Examples: c, bottom of the lower case e, </a:t>
            </a:r>
          </a:p>
          <a:p>
            <a:endParaRPr lang="en-CA" altLang="en-US" sz="1200" b="0" i="0" kern="1200" dirty="0">
              <a:solidFill>
                <a:schemeClr val="tx1"/>
              </a:solidFill>
              <a:effectLst/>
              <a:latin typeface="+mn-lt"/>
              <a:ea typeface="ＭＳ Ｐゴシック" charset="-128"/>
            </a:endParaRPr>
          </a:p>
          <a:p>
            <a:r>
              <a:rPr lang="en-CA" altLang="en-US" sz="1200" b="0" i="0" kern="1200" dirty="0">
                <a:solidFill>
                  <a:schemeClr val="tx1"/>
                </a:solidFill>
                <a:effectLst/>
                <a:latin typeface="+mn-lt"/>
                <a:ea typeface="ＭＳ Ｐゴシック" charset="-128"/>
              </a:rPr>
              <a:t>Wider apertures make letters easier to see and recognize, small apertures, especially when presented on a small screen tend to make the letters less legible. </a:t>
            </a:r>
          </a:p>
          <a:p>
            <a:endParaRPr lang="en-CA" altLang="en-US" sz="1200" b="0" i="0" kern="1200" dirty="0">
              <a:solidFill>
                <a:schemeClr val="tx1"/>
              </a:solidFill>
              <a:effectLst/>
              <a:latin typeface="+mn-lt"/>
              <a:ea typeface="ＭＳ Ｐゴシック" charset="-128"/>
            </a:endParaRPr>
          </a:p>
          <a:p>
            <a:r>
              <a:rPr lang="en-CA" altLang="en-US" sz="1200" b="0" i="0" kern="1200" dirty="0">
                <a:solidFill>
                  <a:schemeClr val="tx1"/>
                </a:solidFill>
                <a:effectLst/>
                <a:latin typeface="+mn-lt"/>
                <a:ea typeface="ＭＳ Ｐゴシック" charset="-128"/>
              </a:rPr>
              <a:t>In this case, serif fonts often do worse than serif fonts because the serifs crowd the aperture making it more narrow, and the counter becomes smaller.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Image: https://</a:t>
            </a:r>
            <a:r>
              <a:rPr lang="en-US" altLang="en-US" dirty="0" err="1">
                <a:ea typeface="ＭＳ Ｐゴシック" panose="020B0600070205080204" pitchFamily="34" charset="-128"/>
              </a:rPr>
              <a:t>www.quora.com</a:t>
            </a:r>
            <a:r>
              <a:rPr lang="en-US" altLang="en-US" dirty="0">
                <a:ea typeface="ＭＳ Ｐゴシック" panose="020B0600070205080204" pitchFamily="34" charset="-128"/>
              </a:rPr>
              <a:t>/What-is-an-aperture-in-typography</a:t>
            </a:r>
          </a:p>
          <a:p>
            <a:endParaRPr lang="en-US" altLang="en-US" dirty="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EE508A4A-868C-AE4C-8C00-62187BD812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1pPr>
            <a:lvl2pPr marL="742950" indent="-28575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2pPr>
            <a:lvl3pPr marL="11430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3pPr>
            <a:lvl4pPr marL="16002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4pPr>
            <a:lvl5pPr marL="2057400" indent="-228600">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5pPr>
            <a:lvl6pPr marL="25146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6pPr>
            <a:lvl7pPr marL="29718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7pPr>
            <a:lvl8pPr marL="34290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8pPr>
            <a:lvl9pPr marL="3886200" indent="-228600" eaLnBrk="0" fontAlgn="base" hangingPunct="0">
              <a:spcBef>
                <a:spcPct val="0"/>
              </a:spcBef>
              <a:spcAft>
                <a:spcPct val="0"/>
              </a:spcAft>
              <a:defRPr sz="4200">
                <a:solidFill>
                  <a:srgbClr val="000000"/>
                </a:solidFill>
                <a:latin typeface="Helvetica Neue Light" panose="02000403000000020004" pitchFamily="2" charset="0"/>
                <a:ea typeface="ヒラギノ角ゴ ProN W3" panose="020B0300000000000000" pitchFamily="34" charset="-128"/>
                <a:sym typeface="Helvetica Neue Light" panose="02000403000000020004" pitchFamily="2" charset="0"/>
              </a:defRPr>
            </a:lvl9pPr>
          </a:lstStyle>
          <a:p>
            <a:fld id="{BD6FD6BB-6471-8246-85A5-E6E076951CF6}"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803331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140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330200"/>
            <a:ext cx="2965450" cy="855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30200"/>
            <a:ext cx="8743950" cy="855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0754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E3C-927F-4D47-BC8C-592A1373EC59}"/>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4B7CB0E5-9828-7C41-8068-639C55DF7DA3}"/>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2DD6D1C-242A-4B42-A03D-CA7829E8B42F}"/>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795D2EF7-BF91-BA45-8DBF-1C0D03320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94272-4EB1-3E4D-89C9-6152908FBB60}"/>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24259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AE48-BEE4-D24D-98A6-35C83A997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D09D9-742F-F543-9CD9-CF930C56DB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807FF-3209-0444-9556-CB323D4D0ADE}"/>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198B476A-C63A-C54C-ABDF-BB5681BDE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D0B6F-D727-A544-BC8C-84AB7531A469}"/>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58293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8B54-5766-3E46-8063-935C33EF1B1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703C000D-00ED-8340-A171-E96A43107191}"/>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74E965-0C2D-AA4E-8420-CB78D80653FD}"/>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430137E5-37A8-394C-82A8-41B61BA31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1D9BE-7565-6E4C-899E-B53B62E77206}"/>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8587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890-C286-E94D-89D0-76706493AA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2F4B9-7747-4C4A-B337-C586F09EDE6A}"/>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2C467-8A4B-5447-A5F4-12DFCD14115D}"/>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360B1-69EB-434F-80B7-198ACBC15B87}"/>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6" name="Footer Placeholder 5">
            <a:extLst>
              <a:ext uri="{FF2B5EF4-FFF2-40B4-BE49-F238E27FC236}">
                <a16:creationId xmlns:a16="http://schemas.microsoft.com/office/drawing/2014/main" id="{5F5BB2CD-104B-FE4A-99F7-CC21F3C2E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92A41-B348-3047-97CE-88E73CA7E039}"/>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88912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2F9E-EBF4-4046-8E2C-72C9B056590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480DB-AF6F-B845-8DF1-7629AB7E27E9}"/>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4DCD92A9-F04F-4A4B-BBBF-CDD9051513A9}"/>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935C5-3849-DC47-BB66-D0870FA5BF23}"/>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E7B46FCE-D2F3-AA49-8A1F-21D7B80680F9}"/>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A2D77-13AB-9D4F-8CBE-0AEDE57E5F0D}"/>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8" name="Footer Placeholder 7">
            <a:extLst>
              <a:ext uri="{FF2B5EF4-FFF2-40B4-BE49-F238E27FC236}">
                <a16:creationId xmlns:a16="http://schemas.microsoft.com/office/drawing/2014/main" id="{2DA91912-C9F9-0245-B206-8CF832701B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86E41-6DFE-7F4A-9E40-1DFE64DB33CA}"/>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6671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99EF-84D3-954D-A611-109EEA39D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D543C0-0EF4-2549-A0B8-2BDAEDBF734C}"/>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4" name="Footer Placeholder 3">
            <a:extLst>
              <a:ext uri="{FF2B5EF4-FFF2-40B4-BE49-F238E27FC236}">
                <a16:creationId xmlns:a16="http://schemas.microsoft.com/office/drawing/2014/main" id="{71BE7045-703B-AF4F-B8B7-0BF9B43F2C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F48F2-1354-9240-B975-79E0906E14A7}"/>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4275999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DF1B1-DC4E-AD42-AC56-CD2D7136CA53}"/>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3" name="Footer Placeholder 2">
            <a:extLst>
              <a:ext uri="{FF2B5EF4-FFF2-40B4-BE49-F238E27FC236}">
                <a16:creationId xmlns:a16="http://schemas.microsoft.com/office/drawing/2014/main" id="{9BF1B420-A734-8042-AE7C-088DEC63B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549EDC-5862-DB44-8B05-B773E8A999C4}"/>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2887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450C-6174-9F48-8AC8-429252ED551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183F34D2-7FB4-DC42-ADFC-DDA74DDBC33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5D7EE9-6A0F-BA43-BB6B-8C600A9F736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DAD083F1-F93B-244B-9DF7-127ED3B82EC1}"/>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6" name="Footer Placeholder 5">
            <a:extLst>
              <a:ext uri="{FF2B5EF4-FFF2-40B4-BE49-F238E27FC236}">
                <a16:creationId xmlns:a16="http://schemas.microsoft.com/office/drawing/2014/main" id="{BD78F7B5-E42F-004A-984C-2EBC022BF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CD772-8172-1F47-A548-6FCDDE690D10}"/>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191416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1995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1EAD-6E07-CE47-857B-EA5F0B6E10D6}"/>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00BF0B00-C8A5-F942-9FFB-595678F86C18}"/>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5C1A8D98-4DC0-544E-8364-8EFCEDD0FB4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2BC73241-F420-5641-9141-51007E0769C3}"/>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6" name="Footer Placeholder 5">
            <a:extLst>
              <a:ext uri="{FF2B5EF4-FFF2-40B4-BE49-F238E27FC236}">
                <a16:creationId xmlns:a16="http://schemas.microsoft.com/office/drawing/2014/main" id="{99028336-BE13-7D4C-B9F2-EB17D78A0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05370-78B9-D84F-A87F-12F8575AE9DC}"/>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3288959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D456-39C3-A044-BF2C-AB62EB46F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58061-F1D7-B943-8D2C-7E1E52677A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E68A5-A976-EA44-B95F-0CD44279ECCC}"/>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1564ED78-D16B-7F48-A6D1-A67412472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C5C85-AB1C-E241-B538-22021B8B96B6}"/>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4145379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3A3243-94CD-4D44-B238-4303A328F4B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A47AF8-1802-E24E-A44E-5C8BAF8D2943}"/>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B24D-62D2-4D48-9854-FA2602BC2C24}"/>
              </a:ext>
            </a:extLst>
          </p:cNvPr>
          <p:cNvSpPr>
            <a:spLocks noGrp="1"/>
          </p:cNvSpPr>
          <p:nvPr>
            <p:ph type="dt" sz="half" idx="10"/>
          </p:nvPr>
        </p:nvSpPr>
        <p:spPr/>
        <p:txBody>
          <a:body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A1961926-08AC-7D48-A646-C349E5805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07AA2-1909-9948-98B2-B621D93347E1}"/>
              </a:ext>
            </a:extLst>
          </p:cNvPr>
          <p:cNvSpPr>
            <a:spLocks noGrp="1"/>
          </p:cNvSpPr>
          <p:nvPr>
            <p:ph type="sldNum" sz="quarter" idx="12"/>
          </p:nvPr>
        </p:nvSpPr>
        <p:spPr/>
        <p:txBody>
          <a:bodyPr/>
          <a:lstStyle/>
          <a:p>
            <a:fld id="{C366DC00-CDE6-0C49-AC5D-A06C37C44E8F}" type="slidenum">
              <a:rPr lang="en-US" smtClean="0"/>
              <a:t>‹#›</a:t>
            </a:fld>
            <a:endParaRPr lang="en-US"/>
          </a:p>
        </p:txBody>
      </p:sp>
    </p:spTree>
    <p:extLst>
      <p:ext uri="{BB962C8B-B14F-4D97-AF65-F5344CB8AC3E}">
        <p14:creationId xmlns:p14="http://schemas.microsoft.com/office/powerpoint/2010/main" val="316245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09818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407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2055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11696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8349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81123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7075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607D161-65E1-E848-A073-E94ADB78358A}"/>
              </a:ext>
            </a:extLst>
          </p:cNvPr>
          <p:cNvSpPr>
            <a:spLocks noGrp="1" noChangeArrowheads="1"/>
          </p:cNvSpPr>
          <p:nvPr>
            <p:ph type="title"/>
          </p:nvPr>
        </p:nvSpPr>
        <p:spPr bwMode="auto">
          <a:xfrm>
            <a:off x="571500" y="330200"/>
            <a:ext cx="11861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27" name="Line 2">
            <a:extLst>
              <a:ext uri="{FF2B5EF4-FFF2-40B4-BE49-F238E27FC236}">
                <a16:creationId xmlns:a16="http://schemas.microsoft.com/office/drawing/2014/main" id="{1C65E26B-8716-2D40-82B1-4B570313DDF4}"/>
              </a:ext>
            </a:extLst>
          </p:cNvPr>
          <p:cNvSpPr>
            <a:spLocks noChangeShapeType="1"/>
          </p:cNvSpPr>
          <p:nvPr/>
        </p:nvSpPr>
        <p:spPr bwMode="auto">
          <a:xfrm>
            <a:off x="647700" y="19685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28" name="Rectangle 3">
            <a:extLst>
              <a:ext uri="{FF2B5EF4-FFF2-40B4-BE49-F238E27FC236}">
                <a16:creationId xmlns:a16="http://schemas.microsoft.com/office/drawing/2014/main" id="{0E861BFB-9B4D-5D48-8354-08C678772E90}"/>
              </a:ext>
            </a:extLst>
          </p:cNvPr>
          <p:cNvSpPr>
            <a:spLocks noGrp="1" noChangeArrowheads="1"/>
          </p:cNvSpPr>
          <p:nvPr>
            <p:ph type="body" idx="1"/>
          </p:nvPr>
        </p:nvSpPr>
        <p:spPr bwMode="auto">
          <a:xfrm>
            <a:off x="571500" y="2324100"/>
            <a:ext cx="118618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Helvetica Neue" panose="02000503000000020004" pitchFamily="2" charset="0"/>
              </a:rPr>
              <a:t>Click to edit Master text styles</a:t>
            </a:r>
          </a:p>
          <a:p>
            <a:pPr lvl="1"/>
            <a:r>
              <a:rPr lang="en-US" altLang="en-US">
                <a:sym typeface="Helvetica Neue" panose="02000503000000020004" pitchFamily="2" charset="0"/>
              </a:rPr>
              <a:t>Second level</a:t>
            </a:r>
          </a:p>
          <a:p>
            <a:pPr lvl="2"/>
            <a:r>
              <a:rPr lang="en-US" altLang="en-US">
                <a:sym typeface="Helvetica Neue" panose="02000503000000020004" pitchFamily="2" charset="0"/>
              </a:rPr>
              <a:t>Third level</a:t>
            </a:r>
          </a:p>
          <a:p>
            <a:pPr lvl="3"/>
            <a:r>
              <a:rPr lang="en-US" altLang="en-US">
                <a:sym typeface="Helvetica Neue" panose="02000503000000020004" pitchFamily="2" charset="0"/>
              </a:rPr>
              <a:t>Fourth level</a:t>
            </a:r>
          </a:p>
          <a:p>
            <a:pPr lvl="4"/>
            <a:r>
              <a:rPr lang="en-US" altLang="en-US">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sldLayoutIdLst>
    <p:sldLayoutId id="2147483831" r:id="rId1"/>
    <p:sldLayoutId id="2147483852"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l" rtl="0" eaLnBrk="0" fontAlgn="base" hangingPunct="0">
        <a:spcBef>
          <a:spcPct val="0"/>
        </a:spcBef>
        <a:spcAft>
          <a:spcPct val="0"/>
        </a:spcAft>
        <a:defRPr sz="4200" b="1">
          <a:solidFill>
            <a:schemeClr val="tx1"/>
          </a:solidFill>
          <a:latin typeface="+mj-lt"/>
          <a:ea typeface="+mj-ea"/>
          <a:cs typeface="+mj-cs"/>
          <a:sym typeface="Helvetica Neue Light" panose="02000403000000020004" pitchFamily="2" charset="0"/>
        </a:defRPr>
      </a:lvl1pPr>
      <a:lvl2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2pPr>
      <a:lvl3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3pPr>
      <a:lvl4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4pPr>
      <a:lvl5pPr algn="l" rtl="0" eaLnBrk="0" fontAlgn="base" hangingPunct="0">
        <a:spcBef>
          <a:spcPct val="0"/>
        </a:spcBef>
        <a:spcAft>
          <a:spcPct val="0"/>
        </a:spcAft>
        <a:defRPr sz="4200" b="1">
          <a:solidFill>
            <a:schemeClr val="tx1"/>
          </a:solidFill>
          <a:latin typeface="Helvetica Neue Light" charset="0"/>
          <a:ea typeface="ヒラギノ角ゴ ProN W3" charset="-128"/>
          <a:cs typeface="ヒラギノ角ゴ ProN W3" charset="-128"/>
          <a:sym typeface="Helvetica Neue Light" panose="02000403000000020004" pitchFamily="2" charset="0"/>
        </a:defRPr>
      </a:lvl5pPr>
      <a:lvl6pPr marL="4572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6pPr>
      <a:lvl7pPr marL="9144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7pPr>
      <a:lvl8pPr marL="13716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8pPr>
      <a:lvl9pPr marL="1828800" algn="l" rtl="0" fontAlgn="base">
        <a:spcBef>
          <a:spcPct val="0"/>
        </a:spcBef>
        <a:spcAft>
          <a:spcPct val="0"/>
        </a:spcAft>
        <a:defRPr sz="4200">
          <a:solidFill>
            <a:schemeClr val="tx1"/>
          </a:solidFill>
          <a:latin typeface="Helvetica Neue Light" charset="0"/>
          <a:ea typeface="ヒラギノ角ゴ ProN W3" charset="-128"/>
          <a:cs typeface="ヒラギノ角ゴ ProN W3" charset="-128"/>
          <a:sym typeface="Helvetica Neue Light" charset="0"/>
        </a:defRPr>
      </a:lvl9pPr>
    </p:titleStyle>
    <p:bodyStyle>
      <a:lvl1pPr marL="2667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1pPr>
      <a:lvl2pPr marL="6604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2pPr>
      <a:lvl3pPr marL="11049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3pPr>
      <a:lvl4pPr marL="15494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4pPr>
      <a:lvl5pPr marL="1993900" indent="-266700" algn="l" rtl="0" eaLnBrk="0" fontAlgn="base" hangingPunct="0">
        <a:spcBef>
          <a:spcPts val="4800"/>
        </a:spcBef>
        <a:spcAft>
          <a:spcPct val="0"/>
        </a:spcAft>
        <a:buClr>
          <a:srgbClr val="606060"/>
        </a:buClr>
        <a:buSzPct val="100000"/>
        <a:buFont typeface="Helvetica Neue" panose="02000503000000020004" pitchFamily="2" charset="0"/>
        <a:buChar char="•"/>
        <a:defRPr sz="2600">
          <a:solidFill>
            <a:srgbClr val="606060"/>
          </a:solidFill>
          <a:latin typeface="+mn-lt"/>
          <a:ea typeface="+mn-ea"/>
          <a:cs typeface="+mn-cs"/>
          <a:sym typeface="Helvetica Neue" panose="02000503000000020004" pitchFamily="2" charset="0"/>
        </a:defRPr>
      </a:lvl5pPr>
      <a:lvl6pPr marL="24511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6pPr>
      <a:lvl7pPr marL="29083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7pPr>
      <a:lvl8pPr marL="33655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8pPr>
      <a:lvl9pPr marL="3822700" indent="-266700" algn="l" rtl="0" fontAlgn="base">
        <a:spcBef>
          <a:spcPts val="4800"/>
        </a:spcBef>
        <a:spcAft>
          <a:spcPct val="0"/>
        </a:spcAft>
        <a:buClr>
          <a:srgbClr val="606060"/>
        </a:buClr>
        <a:buSzPct val="100000"/>
        <a:buFont typeface="Helvetica Neue" charset="0"/>
        <a:buChar char="•"/>
        <a:defRPr sz="26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7B963-55E5-0A42-A80A-906B3AF8A4C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B8F24-BF73-7345-95FF-B2E9CE36322C}"/>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48C5C-C086-8847-AE5D-FAD0961B503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EC9E8A5-AAA6-A043-B73B-B9B200B7BC10}" type="datetimeFigureOut">
              <a:rPr lang="en-US" smtClean="0"/>
              <a:t>5/15/19</a:t>
            </a:fld>
            <a:endParaRPr lang="en-US"/>
          </a:p>
        </p:txBody>
      </p:sp>
      <p:sp>
        <p:nvSpPr>
          <p:cNvPr id="5" name="Footer Placeholder 4">
            <a:extLst>
              <a:ext uri="{FF2B5EF4-FFF2-40B4-BE49-F238E27FC236}">
                <a16:creationId xmlns:a16="http://schemas.microsoft.com/office/drawing/2014/main" id="{E47E1DC2-5B98-6047-B4C3-32B777C717A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238FF8-A1F2-3245-976C-583C3CC70B69}"/>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C366DC00-CDE6-0C49-AC5D-A06C37C44E8F}" type="slidenum">
              <a:rPr lang="en-US" smtClean="0"/>
              <a:t>‹#›</a:t>
            </a:fld>
            <a:endParaRPr lang="en-US"/>
          </a:p>
        </p:txBody>
      </p:sp>
    </p:spTree>
    <p:extLst>
      <p:ext uri="{BB962C8B-B14F-4D97-AF65-F5344CB8AC3E}">
        <p14:creationId xmlns:p14="http://schemas.microsoft.com/office/powerpoint/2010/main" val="41089598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DADA6580-5E35-8B4D-B742-CFF5918FC9F0}"/>
              </a:ext>
            </a:extLst>
          </p:cNvPr>
          <p:cNvSpPr>
            <a:spLocks noGrp="1" noChangeArrowheads="1"/>
          </p:cNvSpPr>
          <p:nvPr>
            <p:ph type="title"/>
          </p:nvPr>
        </p:nvSpPr>
        <p:spPr>
          <a:xfrm>
            <a:off x="6214368" y="5165743"/>
            <a:ext cx="6358384" cy="1885245"/>
          </a:xfrm>
        </p:spPr>
        <p:txBody>
          <a:bodyPr>
            <a:noAutofit/>
          </a:bodyPr>
          <a:lstStyle/>
          <a:p>
            <a:pPr eaLnBrk="1" hangingPunct="1"/>
            <a:r>
              <a:rPr lang="en-US" altLang="en-US" sz="8000" b="1" dirty="0"/>
              <a:t>Accessible </a:t>
            </a:r>
            <a:br>
              <a:rPr lang="en-US" altLang="en-US" sz="8000" b="1" dirty="0"/>
            </a:br>
            <a:r>
              <a:rPr lang="en-US" altLang="en-US" sz="8000" b="1" dirty="0"/>
              <a:t>Graphic Design</a:t>
            </a:r>
          </a:p>
        </p:txBody>
      </p:sp>
      <p:sp>
        <p:nvSpPr>
          <p:cNvPr id="19467" name="Freeform: Shape 7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84300" cy="97536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68" name="Freeform: Shape 77">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5764" cy="97536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C823E9B3-50DC-BB47-A807-25A78F6109C7}"/>
              </a:ext>
            </a:extLst>
          </p:cNvPr>
          <p:cNvPicPr>
            <a:picLocks noChangeAspect="1"/>
          </p:cNvPicPr>
          <p:nvPr/>
        </p:nvPicPr>
        <p:blipFill>
          <a:blip r:embed="rId3"/>
          <a:stretch>
            <a:fillRect/>
          </a:stretch>
        </p:blipFill>
        <p:spPr>
          <a:xfrm>
            <a:off x="562795" y="772344"/>
            <a:ext cx="4138483" cy="5688632"/>
          </a:xfrm>
          <a:prstGeom prst="rect">
            <a:avLst/>
          </a:prstGeom>
        </p:spPr>
      </p:pic>
      <p:sp>
        <p:nvSpPr>
          <p:cNvPr id="19459" name="Rectangle 2">
            <a:extLst>
              <a:ext uri="{FF2B5EF4-FFF2-40B4-BE49-F238E27FC236}">
                <a16:creationId xmlns:a16="http://schemas.microsoft.com/office/drawing/2014/main" id="{02709509-75F8-4E44-A343-950B4D2C7C2F}"/>
              </a:ext>
            </a:extLst>
          </p:cNvPr>
          <p:cNvSpPr>
            <a:spLocks noGrp="1" noChangeArrowheads="1"/>
          </p:cNvSpPr>
          <p:nvPr>
            <p:ph idx="1"/>
          </p:nvPr>
        </p:nvSpPr>
        <p:spPr>
          <a:xfrm>
            <a:off x="6219107" y="7624546"/>
            <a:ext cx="5902887" cy="4525062"/>
          </a:xfrm>
        </p:spPr>
        <p:txBody>
          <a:bodyPr anchor="t">
            <a:normAutofit/>
          </a:bodyPr>
          <a:lstStyle/>
          <a:p>
            <a:pPr marL="0" indent="0" eaLnBrk="1" hangingPunct="1">
              <a:buNone/>
              <a:defRPr/>
            </a:pPr>
            <a:r>
              <a:rPr lang="en-US" sz="2200" dirty="0">
                <a:sym typeface="Helvetica Neue" charset="0"/>
              </a:rPr>
              <a:t>Lisa </a:t>
            </a:r>
            <a:r>
              <a:rPr lang="en-US" sz="2200" dirty="0" err="1">
                <a:sym typeface="Helvetica Neue" charset="0"/>
              </a:rPr>
              <a:t>Liskovoi</a:t>
            </a:r>
            <a:r>
              <a:rPr lang="en-US" sz="2200" dirty="0">
                <a:sym typeface="Helvetica Neue" charset="0"/>
              </a:rPr>
              <a:t>, </a:t>
            </a:r>
          </a:p>
          <a:p>
            <a:pPr marL="0" indent="0" eaLnBrk="1" hangingPunct="1">
              <a:buNone/>
              <a:defRPr/>
            </a:pPr>
            <a:r>
              <a:rPr lang="en-US" sz="2200" dirty="0">
                <a:sym typeface="Helvetica Neue" charset="0"/>
              </a:rPr>
              <a:t>Inclusive Designer and Web Accessibility Specialist </a:t>
            </a:r>
          </a:p>
          <a:p>
            <a:pPr marL="0" indent="0" eaLnBrk="1" hangingPunct="1">
              <a:buNone/>
              <a:defRPr/>
            </a:pPr>
            <a:endParaRPr lang="en-US" sz="2200" dirty="0">
              <a:sym typeface="Helvetica Neue" charset="0"/>
            </a:endParaRPr>
          </a:p>
          <a:p>
            <a:pPr marL="0" indent="0" eaLnBrk="1" hangingPunct="1">
              <a:buNone/>
              <a:defRPr/>
            </a:pPr>
            <a:r>
              <a:rPr lang="en-CA" sz="2200" dirty="0">
                <a:sym typeface="Helvetica Neue" charset="0"/>
              </a:rPr>
              <a:t>May 16th, 2019</a:t>
            </a:r>
          </a:p>
          <a:p>
            <a:pPr marL="0" indent="0" eaLnBrk="1" hangingPunct="1">
              <a:defRPr/>
            </a:pPr>
            <a:endParaRPr lang="en-US" sz="2200" dirty="0">
              <a:sym typeface="Helvetica Neue" charset="0"/>
            </a:endParaRPr>
          </a:p>
          <a:p>
            <a:pPr marL="0" indent="0" eaLnBrk="1" hangingPunct="1">
              <a:defRPr/>
            </a:pPr>
            <a:endParaRPr lang="en-US" sz="2200" b="1" dirty="0">
              <a:sym typeface="Helvetica Neue" charset="0"/>
            </a:endParaRPr>
          </a:p>
          <a:p>
            <a:pPr marL="0" indent="0" eaLnBrk="1" hangingPunct="1">
              <a:defRPr/>
            </a:pPr>
            <a:endParaRPr lang="en-US" sz="2200" dirty="0">
              <a:sym typeface="Helvetica Neue" charset="0"/>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B3FE-EE91-4F47-8545-6CB4C7370930}"/>
              </a:ext>
            </a:extLst>
          </p:cNvPr>
          <p:cNvSpPr>
            <a:spLocks noGrp="1"/>
          </p:cNvSpPr>
          <p:nvPr>
            <p:ph type="title"/>
          </p:nvPr>
        </p:nvSpPr>
        <p:spPr/>
        <p:txBody>
          <a:bodyPr/>
          <a:lstStyle/>
          <a:p>
            <a:r>
              <a:rPr lang="en-US" dirty="0"/>
              <a:t>Open vs. closed counters and apertures</a:t>
            </a:r>
          </a:p>
        </p:txBody>
      </p:sp>
      <p:pic>
        <p:nvPicPr>
          <p:cNvPr id="5" name="Content Placeholder 4" descr="A screenshot of a cell phone&#10;&#10;Description automatically generated">
            <a:extLst>
              <a:ext uri="{FF2B5EF4-FFF2-40B4-BE49-F238E27FC236}">
                <a16:creationId xmlns:a16="http://schemas.microsoft.com/office/drawing/2014/main" id="{4659F2A0-69E9-3842-B9F4-DE05A2AAD621}"/>
              </a:ext>
            </a:extLst>
          </p:cNvPr>
          <p:cNvPicPr>
            <a:picLocks noGrp="1" noChangeAspect="1"/>
          </p:cNvPicPr>
          <p:nvPr>
            <p:ph idx="1"/>
          </p:nvPr>
        </p:nvPicPr>
        <p:blipFill>
          <a:blip r:embed="rId2"/>
          <a:stretch>
            <a:fillRect/>
          </a:stretch>
        </p:blipFill>
        <p:spPr>
          <a:xfrm>
            <a:off x="381720" y="3004592"/>
            <a:ext cx="12241360" cy="5183687"/>
          </a:xfrm>
        </p:spPr>
      </p:pic>
      <p:sp>
        <p:nvSpPr>
          <p:cNvPr id="6" name="TextBox 5">
            <a:extLst>
              <a:ext uri="{FF2B5EF4-FFF2-40B4-BE49-F238E27FC236}">
                <a16:creationId xmlns:a16="http://schemas.microsoft.com/office/drawing/2014/main" id="{1B3D6774-16EE-594D-8038-460515E456BC}"/>
              </a:ext>
            </a:extLst>
          </p:cNvPr>
          <p:cNvSpPr txBox="1"/>
          <p:nvPr/>
        </p:nvSpPr>
        <p:spPr>
          <a:xfrm>
            <a:off x="1173808" y="8553648"/>
            <a:ext cx="8293100" cy="355600"/>
          </a:xfrm>
          <a:prstGeom prst="rect">
            <a:avLst/>
          </a:prstGeom>
          <a:noFill/>
        </p:spPr>
        <p:txBody>
          <a:bodyPr>
            <a:spAutoFit/>
          </a:bodyPr>
          <a:lstStyle/>
          <a:p>
            <a:pPr>
              <a:defRPr/>
            </a:pPr>
            <a:r>
              <a:rPr lang="en-US" sz="1707" dirty="0">
                <a:solidFill>
                  <a:schemeClr val="accent5">
                    <a:lumMod val="50000"/>
                  </a:schemeClr>
                </a:solidFill>
              </a:rPr>
              <a:t>Text: Counter (typography). Wikipedia.</a:t>
            </a:r>
          </a:p>
        </p:txBody>
      </p:sp>
    </p:spTree>
    <p:extLst>
      <p:ext uri="{BB962C8B-B14F-4D97-AF65-F5344CB8AC3E}">
        <p14:creationId xmlns:p14="http://schemas.microsoft.com/office/powerpoint/2010/main" val="3378272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C1403FD6-1C43-5C4B-9DD5-C6474DD6E4C1}"/>
              </a:ext>
            </a:extLst>
          </p:cNvPr>
          <p:cNvSpPr>
            <a:spLocks noGrp="1" noChangeArrowheads="1"/>
          </p:cNvSpPr>
          <p:nvPr>
            <p:ph type="title"/>
          </p:nvPr>
        </p:nvSpPr>
        <p:spPr/>
        <p:txBody>
          <a:bodyPr/>
          <a:lstStyle/>
          <a:p>
            <a:r>
              <a:rPr lang="en-US" altLang="en-US"/>
              <a:t>Stroke width</a:t>
            </a:r>
          </a:p>
        </p:txBody>
      </p:sp>
      <p:pic>
        <p:nvPicPr>
          <p:cNvPr id="21507" name="Picture 4" descr="stroke.gif">
            <a:extLst>
              <a:ext uri="{FF2B5EF4-FFF2-40B4-BE49-F238E27FC236}">
                <a16:creationId xmlns:a16="http://schemas.microsoft.com/office/drawing/2014/main" id="{46654EAD-1E97-8842-97CF-11A6EF591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2554288"/>
            <a:ext cx="8931275"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BD030E-B673-304C-B79C-A83585B8F899}"/>
              </a:ext>
            </a:extLst>
          </p:cNvPr>
          <p:cNvSpPr txBox="1"/>
          <p:nvPr/>
        </p:nvSpPr>
        <p:spPr>
          <a:xfrm>
            <a:off x="1965896" y="8713788"/>
            <a:ext cx="7124700" cy="355600"/>
          </a:xfrm>
          <a:prstGeom prst="rect">
            <a:avLst/>
          </a:prstGeom>
          <a:noFill/>
        </p:spPr>
        <p:txBody>
          <a:bodyPr>
            <a:spAutoFit/>
          </a:bodyPr>
          <a:lstStyle/>
          <a:p>
            <a:pPr>
              <a:defRPr/>
            </a:pPr>
            <a:r>
              <a:rPr lang="en-US" sz="1707" dirty="0">
                <a:solidFill>
                  <a:schemeClr val="accent5">
                    <a:lumMod val="50000"/>
                  </a:schemeClr>
                </a:solidFill>
              </a:rPr>
              <a:t>Image: Stuart De </a:t>
            </a:r>
            <a:r>
              <a:rPr lang="en-US" sz="1707" dirty="0" err="1">
                <a:solidFill>
                  <a:schemeClr val="accent5">
                    <a:lumMod val="50000"/>
                  </a:schemeClr>
                </a:solidFill>
              </a:rPr>
              <a:t>Rozario</a:t>
            </a:r>
            <a:r>
              <a:rPr lang="en-US" sz="1707" dirty="0">
                <a:solidFill>
                  <a:schemeClr val="accent5">
                    <a:lumMod val="50000"/>
                  </a:schemeClr>
                </a:solidFill>
              </a:rPr>
              <a:t>. How to Choose and Accessible Typeface?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4436-9163-6F40-AA1E-8C5544F668A8}"/>
              </a:ext>
            </a:extLst>
          </p:cNvPr>
          <p:cNvSpPr>
            <a:spLocks noGrp="1"/>
          </p:cNvSpPr>
          <p:nvPr>
            <p:ph type="title"/>
          </p:nvPr>
        </p:nvSpPr>
        <p:spPr/>
        <p:txBody>
          <a:bodyPr/>
          <a:lstStyle/>
          <a:p>
            <a:r>
              <a:rPr lang="en-US" dirty="0"/>
              <a:t>Stroke width: modern fonts </a:t>
            </a:r>
          </a:p>
        </p:txBody>
      </p:sp>
      <p:pic>
        <p:nvPicPr>
          <p:cNvPr id="5" name="Content Placeholder 4" descr="A person holding a sign&#13;&#10;&#13;&#10;Description automatically generated">
            <a:extLst>
              <a:ext uri="{FF2B5EF4-FFF2-40B4-BE49-F238E27FC236}">
                <a16:creationId xmlns:a16="http://schemas.microsoft.com/office/drawing/2014/main" id="{E993D9EA-8D7A-BD47-B661-E1AF20E10DD5}"/>
              </a:ext>
            </a:extLst>
          </p:cNvPr>
          <p:cNvPicPr>
            <a:picLocks noGrp="1" noChangeAspect="1"/>
          </p:cNvPicPr>
          <p:nvPr>
            <p:ph idx="1"/>
          </p:nvPr>
        </p:nvPicPr>
        <p:blipFill>
          <a:blip r:embed="rId3"/>
          <a:stretch>
            <a:fillRect/>
          </a:stretch>
        </p:blipFill>
        <p:spPr>
          <a:xfrm>
            <a:off x="823634" y="2223445"/>
            <a:ext cx="5534750" cy="7288334"/>
          </a:xfrm>
        </p:spPr>
      </p:pic>
      <p:pic>
        <p:nvPicPr>
          <p:cNvPr id="7" name="Picture 6" descr="A person holding a sign&#13;&#10;&#13;&#10;Description automatically generated">
            <a:extLst>
              <a:ext uri="{FF2B5EF4-FFF2-40B4-BE49-F238E27FC236}">
                <a16:creationId xmlns:a16="http://schemas.microsoft.com/office/drawing/2014/main" id="{EA756B10-7A6A-8245-891C-DD948712B01D}"/>
              </a:ext>
            </a:extLst>
          </p:cNvPr>
          <p:cNvPicPr>
            <a:picLocks noChangeAspect="1"/>
          </p:cNvPicPr>
          <p:nvPr/>
        </p:nvPicPr>
        <p:blipFill>
          <a:blip r:embed="rId4"/>
          <a:stretch>
            <a:fillRect/>
          </a:stretch>
        </p:blipFill>
        <p:spPr>
          <a:xfrm>
            <a:off x="6898550" y="2201563"/>
            <a:ext cx="5357267" cy="7299275"/>
          </a:xfrm>
          <a:prstGeom prst="rect">
            <a:avLst/>
          </a:prstGeom>
        </p:spPr>
      </p:pic>
    </p:spTree>
    <p:extLst>
      <p:ext uri="{BB962C8B-B14F-4D97-AF65-F5344CB8AC3E}">
        <p14:creationId xmlns:p14="http://schemas.microsoft.com/office/powerpoint/2010/main" val="35862219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E46F8829-18BB-2346-BC59-B7184758004B}"/>
              </a:ext>
            </a:extLst>
          </p:cNvPr>
          <p:cNvSpPr>
            <a:spLocks noGrp="1" noChangeArrowheads="1"/>
          </p:cNvSpPr>
          <p:nvPr>
            <p:ph type="title"/>
          </p:nvPr>
        </p:nvSpPr>
        <p:spPr/>
        <p:txBody>
          <a:bodyPr/>
          <a:lstStyle/>
          <a:p>
            <a:r>
              <a:rPr lang="en-US" altLang="en-US" dirty="0"/>
              <a:t>Rhythm and spacing</a:t>
            </a:r>
          </a:p>
        </p:txBody>
      </p:sp>
      <p:pic>
        <p:nvPicPr>
          <p:cNvPr id="23555" name="Picture 3" descr="rhythm_webfonts.gif">
            <a:extLst>
              <a:ext uri="{FF2B5EF4-FFF2-40B4-BE49-F238E27FC236}">
                <a16:creationId xmlns:a16="http://schemas.microsoft.com/office/drawing/2014/main" id="{42B602FC-2CC9-B243-B1F1-E0E9BF5FE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2444750"/>
            <a:ext cx="9191625"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3430AE-288C-454C-A8CC-AF1833765309}"/>
              </a:ext>
            </a:extLst>
          </p:cNvPr>
          <p:cNvSpPr txBox="1"/>
          <p:nvPr/>
        </p:nvSpPr>
        <p:spPr>
          <a:xfrm>
            <a:off x="1859815" y="8783638"/>
            <a:ext cx="7124700" cy="354012"/>
          </a:xfrm>
          <a:prstGeom prst="rect">
            <a:avLst/>
          </a:prstGeom>
          <a:noFill/>
        </p:spPr>
        <p:txBody>
          <a:bodyPr>
            <a:spAutoFit/>
          </a:bodyPr>
          <a:lstStyle/>
          <a:p>
            <a:pPr>
              <a:defRPr/>
            </a:pPr>
            <a:r>
              <a:rPr lang="en-US" sz="1707" dirty="0">
                <a:solidFill>
                  <a:schemeClr val="accent5">
                    <a:lumMod val="50000"/>
                  </a:schemeClr>
                </a:solidFill>
              </a:rPr>
              <a:t>Image: Stuart De </a:t>
            </a:r>
            <a:r>
              <a:rPr lang="en-US" sz="1707" dirty="0" err="1">
                <a:solidFill>
                  <a:schemeClr val="accent5">
                    <a:lumMod val="50000"/>
                  </a:schemeClr>
                </a:solidFill>
              </a:rPr>
              <a:t>Rozario</a:t>
            </a:r>
            <a:r>
              <a:rPr lang="en-US" sz="1707" dirty="0">
                <a:solidFill>
                  <a:schemeClr val="accent5">
                    <a:lumMod val="50000"/>
                  </a:schemeClr>
                </a:solidFill>
              </a:rPr>
              <a:t>. How to Choose and Accessible Typeface?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26CB-40E8-4E41-81B1-6CD073B66458}"/>
              </a:ext>
            </a:extLst>
          </p:cNvPr>
          <p:cNvSpPr>
            <a:spLocks noGrp="1"/>
          </p:cNvSpPr>
          <p:nvPr>
            <p:ph type="title"/>
          </p:nvPr>
        </p:nvSpPr>
        <p:spPr/>
        <p:txBody>
          <a:bodyPr/>
          <a:lstStyle/>
          <a:p>
            <a:r>
              <a:rPr lang="en-US" dirty="0"/>
              <a:t>Rhythm in justified text</a:t>
            </a:r>
          </a:p>
        </p:txBody>
      </p:sp>
      <p:pic>
        <p:nvPicPr>
          <p:cNvPr id="5" name="Content Placeholder 4" descr="A close up of a newspaper&#10;&#10;Description automatically generated">
            <a:extLst>
              <a:ext uri="{FF2B5EF4-FFF2-40B4-BE49-F238E27FC236}">
                <a16:creationId xmlns:a16="http://schemas.microsoft.com/office/drawing/2014/main" id="{C4AC0D26-A264-0744-9447-417D98E70B6C}"/>
              </a:ext>
            </a:extLst>
          </p:cNvPr>
          <p:cNvPicPr>
            <a:picLocks noGrp="1" noChangeAspect="1"/>
          </p:cNvPicPr>
          <p:nvPr>
            <p:ph idx="1"/>
          </p:nvPr>
        </p:nvPicPr>
        <p:blipFill rotWithShape="1">
          <a:blip r:embed="rId2"/>
          <a:srcRect t="5548" b="5860"/>
          <a:stretch/>
        </p:blipFill>
        <p:spPr>
          <a:xfrm>
            <a:off x="3555008" y="2212504"/>
            <a:ext cx="5894784" cy="6963117"/>
          </a:xfrm>
        </p:spPr>
      </p:pic>
      <p:sp>
        <p:nvSpPr>
          <p:cNvPr id="6" name="TextBox 5">
            <a:extLst>
              <a:ext uri="{FF2B5EF4-FFF2-40B4-BE49-F238E27FC236}">
                <a16:creationId xmlns:a16="http://schemas.microsoft.com/office/drawing/2014/main" id="{FB209320-39BE-624F-AC21-76AB4347908E}"/>
              </a:ext>
            </a:extLst>
          </p:cNvPr>
          <p:cNvSpPr txBox="1"/>
          <p:nvPr/>
        </p:nvSpPr>
        <p:spPr>
          <a:xfrm>
            <a:off x="3626172" y="9275316"/>
            <a:ext cx="7124700" cy="354012"/>
          </a:xfrm>
          <a:prstGeom prst="rect">
            <a:avLst/>
          </a:prstGeom>
          <a:noFill/>
        </p:spPr>
        <p:txBody>
          <a:bodyPr>
            <a:spAutoFit/>
          </a:bodyPr>
          <a:lstStyle/>
          <a:p>
            <a:pPr>
              <a:defRPr/>
            </a:pPr>
            <a:r>
              <a:rPr lang="en-US" sz="1707" dirty="0">
                <a:solidFill>
                  <a:schemeClr val="accent5">
                    <a:lumMod val="50000"/>
                  </a:schemeClr>
                </a:solidFill>
              </a:rPr>
              <a:t>Image: Eva Diaz-Santana. Core Text. iOS Development</a:t>
            </a:r>
          </a:p>
        </p:txBody>
      </p:sp>
    </p:spTree>
    <p:extLst>
      <p:ext uri="{BB962C8B-B14F-4D97-AF65-F5344CB8AC3E}">
        <p14:creationId xmlns:p14="http://schemas.microsoft.com/office/powerpoint/2010/main" val="34733535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50836F22-E1AD-B64D-80A7-1A4E402224E4}"/>
              </a:ext>
            </a:extLst>
          </p:cNvPr>
          <p:cNvSpPr>
            <a:spLocks noGrp="1" noChangeArrowheads="1"/>
          </p:cNvSpPr>
          <p:nvPr>
            <p:ph type="title"/>
          </p:nvPr>
        </p:nvSpPr>
        <p:spPr/>
        <p:txBody>
          <a:bodyPr/>
          <a:lstStyle/>
          <a:p>
            <a:r>
              <a:rPr lang="en-US" altLang="en-US"/>
              <a:t>Spacing for specific characters</a:t>
            </a:r>
          </a:p>
        </p:txBody>
      </p:sp>
      <p:pic>
        <p:nvPicPr>
          <p:cNvPr id="25602" name="Content Placeholder 16" descr="A screenshot of a cell phone&#13;&#10;&#13;&#10;Description automatically generated">
            <a:extLst>
              <a:ext uri="{FF2B5EF4-FFF2-40B4-BE49-F238E27FC236}">
                <a16:creationId xmlns:a16="http://schemas.microsoft.com/office/drawing/2014/main" id="{0FDA4F3D-6A28-9E4C-A246-3320606E0C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0735" b="12006"/>
          <a:stretch>
            <a:fillRect/>
          </a:stretch>
        </p:blipFill>
        <p:spPr>
          <a:xfrm>
            <a:off x="939800" y="3005138"/>
            <a:ext cx="11287125" cy="5832475"/>
          </a:xfr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a:extLst>
              <a:ext uri="{FF2B5EF4-FFF2-40B4-BE49-F238E27FC236}">
                <a16:creationId xmlns:a16="http://schemas.microsoft.com/office/drawing/2014/main" id="{F4925236-F1E7-EA41-B9E1-390C413AA990}"/>
              </a:ext>
            </a:extLst>
          </p:cNvPr>
          <p:cNvSpPr>
            <a:spLocks noGrp="1" noChangeArrowheads="1"/>
          </p:cNvSpPr>
          <p:nvPr>
            <p:ph type="title"/>
          </p:nvPr>
        </p:nvSpPr>
        <p:spPr/>
        <p:txBody>
          <a:bodyPr/>
          <a:lstStyle/>
          <a:p>
            <a:r>
              <a:rPr lang="en-US" altLang="en-US"/>
              <a:t>Leading</a:t>
            </a:r>
          </a:p>
        </p:txBody>
      </p:sp>
      <p:sp>
        <p:nvSpPr>
          <p:cNvPr id="4" name="TextBox 3">
            <a:extLst>
              <a:ext uri="{FF2B5EF4-FFF2-40B4-BE49-F238E27FC236}">
                <a16:creationId xmlns:a16="http://schemas.microsoft.com/office/drawing/2014/main" id="{60DFC399-BC48-D84F-AEC6-F67777B7F3AD}"/>
              </a:ext>
            </a:extLst>
          </p:cNvPr>
          <p:cNvSpPr txBox="1"/>
          <p:nvPr/>
        </p:nvSpPr>
        <p:spPr>
          <a:xfrm>
            <a:off x="803275" y="7170738"/>
            <a:ext cx="5326063" cy="355600"/>
          </a:xfrm>
          <a:prstGeom prst="rect">
            <a:avLst/>
          </a:prstGeom>
          <a:noFill/>
        </p:spPr>
        <p:txBody>
          <a:bodyPr wrap="none">
            <a:spAutoFit/>
          </a:bodyPr>
          <a:lstStyle/>
          <a:p>
            <a:pPr>
              <a:defRPr/>
            </a:pPr>
            <a:r>
              <a:rPr lang="en-US" sz="1707" dirty="0">
                <a:solidFill>
                  <a:schemeClr val="accent5">
                    <a:lumMod val="50000"/>
                  </a:schemeClr>
                </a:solidFill>
              </a:rPr>
              <a:t>Image: Mai. Visual Aesthetics III </a:t>
            </a:r>
            <a:r>
              <a:rPr lang="mr-IN" sz="1707" dirty="0">
                <a:solidFill>
                  <a:schemeClr val="accent5">
                    <a:lumMod val="50000"/>
                  </a:schemeClr>
                </a:solidFill>
              </a:rPr>
              <a:t>–</a:t>
            </a:r>
            <a:r>
              <a:rPr lang="en-US" sz="1707" dirty="0">
                <a:solidFill>
                  <a:schemeClr val="accent5">
                    <a:lumMod val="50000"/>
                  </a:schemeClr>
                </a:solidFill>
              </a:rPr>
              <a:t> basics of typography</a:t>
            </a:r>
          </a:p>
        </p:txBody>
      </p:sp>
      <p:pic>
        <p:nvPicPr>
          <p:cNvPr id="27652" name="Picture 4" descr="leading.jpg">
            <a:extLst>
              <a:ext uri="{FF2B5EF4-FFF2-40B4-BE49-F238E27FC236}">
                <a16:creationId xmlns:a16="http://schemas.microsoft.com/office/drawing/2014/main" id="{A526754C-3F6C-6F47-A8B7-6637EF1E5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175000"/>
            <a:ext cx="11288713"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a:extLst>
              <a:ext uri="{FF2B5EF4-FFF2-40B4-BE49-F238E27FC236}">
                <a16:creationId xmlns:a16="http://schemas.microsoft.com/office/drawing/2014/main" id="{2EA2E649-59AA-7242-8F8C-05DA9B691C7E}"/>
              </a:ext>
            </a:extLst>
          </p:cNvPr>
          <p:cNvSpPr>
            <a:spLocks noGrp="1" noChangeArrowheads="1"/>
          </p:cNvSpPr>
          <p:nvPr>
            <p:ph type="title"/>
          </p:nvPr>
        </p:nvSpPr>
        <p:spPr/>
        <p:txBody>
          <a:bodyPr/>
          <a:lstStyle/>
          <a:p>
            <a:r>
              <a:rPr lang="en-US" altLang="en-US"/>
              <a:t>Columns and Margins</a:t>
            </a:r>
          </a:p>
        </p:txBody>
      </p:sp>
      <p:pic>
        <p:nvPicPr>
          <p:cNvPr id="29699" name="Picture 3" descr="Text_Line_Length.png">
            <a:extLst>
              <a:ext uri="{FF2B5EF4-FFF2-40B4-BE49-F238E27FC236}">
                <a16:creationId xmlns:a16="http://schemas.microsoft.com/office/drawing/2014/main" id="{E2A9128D-F799-EF49-AC86-2ABEEC62B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3263900"/>
            <a:ext cx="10645775"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0FDEDD-8196-7B48-A727-4440EFF4C634}"/>
              </a:ext>
            </a:extLst>
          </p:cNvPr>
          <p:cNvSpPr txBox="1"/>
          <p:nvPr/>
        </p:nvSpPr>
        <p:spPr>
          <a:xfrm>
            <a:off x="1677864" y="8189168"/>
            <a:ext cx="3140075" cy="354013"/>
          </a:xfrm>
          <a:prstGeom prst="rect">
            <a:avLst/>
          </a:prstGeom>
          <a:noFill/>
        </p:spPr>
        <p:txBody>
          <a:bodyPr wrap="none">
            <a:spAutoFit/>
          </a:bodyPr>
          <a:lstStyle/>
          <a:p>
            <a:pPr>
              <a:defRPr/>
            </a:pPr>
            <a:r>
              <a:rPr lang="en-US" sz="1707" dirty="0">
                <a:solidFill>
                  <a:schemeClr val="accent5">
                    <a:lumMod val="50000"/>
                  </a:schemeClr>
                </a:solidFill>
              </a:rPr>
              <a:t>Image: </a:t>
            </a:r>
            <a:r>
              <a:rPr lang="en-CA" sz="1707" dirty="0">
                <a:solidFill>
                  <a:schemeClr val="accent5">
                    <a:lumMod val="50000"/>
                  </a:schemeClr>
                </a:solidFill>
              </a:rPr>
              <a:t>Line Length. Wikipedia. </a:t>
            </a:r>
            <a:endParaRPr lang="en-US" sz="1707" dirty="0">
              <a:solidFill>
                <a:schemeClr val="accent5">
                  <a:lumMod val="50000"/>
                </a:schemeClr>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7DDB5-FB8B-354A-8FBA-54F386479C51}"/>
              </a:ext>
            </a:extLst>
          </p:cNvPr>
          <p:cNvSpPr>
            <a:spLocks noGrp="1"/>
          </p:cNvSpPr>
          <p:nvPr>
            <p:ph idx="1"/>
          </p:nvPr>
        </p:nvSpPr>
        <p:spPr>
          <a:xfrm>
            <a:off x="344488" y="2444750"/>
            <a:ext cx="11958637" cy="6269038"/>
          </a:xfrm>
        </p:spPr>
        <p:txBody>
          <a:bodyPr>
            <a:normAutofit/>
          </a:bodyPr>
          <a:lstStyle/>
          <a:p>
            <a:pPr marL="65023" indent="0">
              <a:buFont typeface="Helvetica Neue" panose="02000503000000020004" pitchFamily="2" charset="0"/>
              <a:buNone/>
              <a:defRPr/>
            </a:pPr>
            <a:r>
              <a:rPr lang="en-US" sz="4300" dirty="0">
                <a:solidFill>
                  <a:schemeClr val="tx1"/>
                </a:solidFill>
              </a:rPr>
              <a:t>Bigger is better! </a:t>
            </a:r>
          </a:p>
          <a:p>
            <a:pPr marL="65023" indent="0">
              <a:spcBef>
                <a:spcPts val="1200"/>
              </a:spcBef>
              <a:buFont typeface="Helvetica Neue" panose="02000503000000020004" pitchFamily="2" charset="0"/>
              <a:buNone/>
              <a:defRPr/>
            </a:pPr>
            <a:endParaRPr lang="en-US" sz="4300" dirty="0">
              <a:solidFill>
                <a:schemeClr val="tx1"/>
              </a:solidFill>
            </a:endParaRPr>
          </a:p>
          <a:p>
            <a:pPr marL="65023" indent="0">
              <a:spcBef>
                <a:spcPts val="1200"/>
              </a:spcBef>
              <a:buFont typeface="Helvetica Neue" panose="02000503000000020004" pitchFamily="2" charset="0"/>
              <a:buNone/>
              <a:defRPr/>
            </a:pPr>
            <a:r>
              <a:rPr lang="en-US" sz="4300" dirty="0">
                <a:solidFill>
                  <a:schemeClr val="tx1"/>
                </a:solidFill>
              </a:rPr>
              <a:t>For print: </a:t>
            </a:r>
          </a:p>
          <a:p>
            <a:pPr marL="65023" indent="0">
              <a:spcBef>
                <a:spcPts val="1200"/>
              </a:spcBef>
              <a:buFont typeface="Helvetica Neue" panose="02000503000000020004" pitchFamily="2" charset="0"/>
              <a:buNone/>
              <a:defRPr/>
            </a:pPr>
            <a:r>
              <a:rPr lang="en-US" sz="4300" dirty="0">
                <a:solidFill>
                  <a:schemeClr val="tx1"/>
                </a:solidFill>
              </a:rPr>
              <a:t>12-18 points</a:t>
            </a:r>
          </a:p>
        </p:txBody>
      </p:sp>
      <p:sp>
        <p:nvSpPr>
          <p:cNvPr id="31746" name="Title 2">
            <a:extLst>
              <a:ext uri="{FF2B5EF4-FFF2-40B4-BE49-F238E27FC236}">
                <a16:creationId xmlns:a16="http://schemas.microsoft.com/office/drawing/2014/main" id="{655C7CDF-9511-7249-B5E7-2E9D019E133D}"/>
              </a:ext>
            </a:extLst>
          </p:cNvPr>
          <p:cNvSpPr>
            <a:spLocks noGrp="1" noChangeArrowheads="1"/>
          </p:cNvSpPr>
          <p:nvPr>
            <p:ph type="title"/>
          </p:nvPr>
        </p:nvSpPr>
        <p:spPr/>
        <p:txBody>
          <a:bodyPr/>
          <a:lstStyle/>
          <a:p>
            <a:r>
              <a:rPr lang="en-US" altLang="en-US"/>
              <a:t>Size</a:t>
            </a:r>
          </a:p>
        </p:txBody>
      </p:sp>
      <p:pic>
        <p:nvPicPr>
          <p:cNvPr id="31747" name="Picture 3" descr="huge_letters_1024x1024.jpg">
            <a:extLst>
              <a:ext uri="{FF2B5EF4-FFF2-40B4-BE49-F238E27FC236}">
                <a16:creationId xmlns:a16="http://schemas.microsoft.com/office/drawing/2014/main" id="{E901ACDA-FAA7-D947-B8BE-D7F8A1C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4" r="19606"/>
          <a:stretch>
            <a:fillRect/>
          </a:stretch>
        </p:blipFill>
        <p:spPr bwMode="auto">
          <a:xfrm>
            <a:off x="4957763" y="2628900"/>
            <a:ext cx="7345362"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C7F9BBA-20B9-C040-AB75-AA50FC10B4FD}"/>
              </a:ext>
            </a:extLst>
          </p:cNvPr>
          <p:cNvSpPr txBox="1"/>
          <p:nvPr/>
        </p:nvSpPr>
        <p:spPr>
          <a:xfrm>
            <a:off x="4846216" y="9077326"/>
            <a:ext cx="6569075" cy="354012"/>
          </a:xfrm>
          <a:prstGeom prst="rect">
            <a:avLst/>
          </a:prstGeom>
          <a:noFill/>
        </p:spPr>
        <p:txBody>
          <a:bodyPr wrap="none">
            <a:spAutoFit/>
          </a:bodyPr>
          <a:lstStyle/>
          <a:p>
            <a:pPr>
              <a:defRPr/>
            </a:pPr>
            <a:r>
              <a:rPr lang="en-US" sz="1707" dirty="0">
                <a:solidFill>
                  <a:schemeClr val="accent5">
                    <a:lumMod val="50000"/>
                  </a:schemeClr>
                </a:solidFill>
              </a:rPr>
              <a:t>Image: Goodwin &amp; Goodwin. Giant Letters for Events and Festivals.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4" descr="illegible_typeface-2.jpg">
            <a:extLst>
              <a:ext uri="{FF2B5EF4-FFF2-40B4-BE49-F238E27FC236}">
                <a16:creationId xmlns:a16="http://schemas.microsoft.com/office/drawing/2014/main" id="{39F0103B-3207-FE4F-AB1D-049DAD0662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03" r="903"/>
          <a:stretch>
            <a:fillRect/>
          </a:stretch>
        </p:blipFill>
        <p:spPr>
          <a:xfrm>
            <a:off x="503238" y="2665413"/>
            <a:ext cx="11958637" cy="6269037"/>
          </a:xfrm>
        </p:spPr>
      </p:pic>
      <p:sp>
        <p:nvSpPr>
          <p:cNvPr id="33794" name="Title 2">
            <a:extLst>
              <a:ext uri="{FF2B5EF4-FFF2-40B4-BE49-F238E27FC236}">
                <a16:creationId xmlns:a16="http://schemas.microsoft.com/office/drawing/2014/main" id="{9CA5AFFD-F0E6-5F43-AFAD-D3C39FC932C2}"/>
              </a:ext>
            </a:extLst>
          </p:cNvPr>
          <p:cNvSpPr>
            <a:spLocks noGrp="1" noChangeArrowheads="1"/>
          </p:cNvSpPr>
          <p:nvPr>
            <p:ph type="title"/>
          </p:nvPr>
        </p:nvSpPr>
        <p:spPr/>
        <p:txBody>
          <a:bodyPr/>
          <a:lstStyle/>
          <a:p>
            <a:r>
              <a:rPr lang="en-US" altLang="en-US"/>
              <a:t>Decorative fonts</a:t>
            </a:r>
          </a:p>
        </p:txBody>
      </p:sp>
      <p:sp>
        <p:nvSpPr>
          <p:cNvPr id="4" name="Rectangle 3">
            <a:extLst>
              <a:ext uri="{FF2B5EF4-FFF2-40B4-BE49-F238E27FC236}">
                <a16:creationId xmlns:a16="http://schemas.microsoft.com/office/drawing/2014/main" id="{8072DECE-AB4A-AC4C-A27B-195CF4E99484}"/>
              </a:ext>
            </a:extLst>
          </p:cNvPr>
          <p:cNvSpPr/>
          <p:nvPr/>
        </p:nvSpPr>
        <p:spPr>
          <a:xfrm>
            <a:off x="381720" y="8922416"/>
            <a:ext cx="5114925" cy="354012"/>
          </a:xfrm>
          <a:prstGeom prst="rect">
            <a:avLst/>
          </a:prstGeom>
        </p:spPr>
        <p:txBody>
          <a:bodyPr wrap="none">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Coen</a:t>
            </a:r>
            <a:r>
              <a:rPr lang="en-US" sz="1707" dirty="0">
                <a:solidFill>
                  <a:schemeClr val="accent5">
                    <a:lumMod val="50000"/>
                  </a:schemeClr>
                </a:solidFill>
              </a:rPr>
              <a:t> van </a:t>
            </a:r>
            <a:r>
              <a:rPr lang="en-US" sz="1707" dirty="0" err="1">
                <a:solidFill>
                  <a:schemeClr val="accent5">
                    <a:lumMod val="50000"/>
                  </a:schemeClr>
                </a:solidFill>
              </a:rPr>
              <a:t>Leeuwen</a:t>
            </a:r>
            <a:r>
              <a:rPr lang="en-US" sz="1707" dirty="0">
                <a:solidFill>
                  <a:schemeClr val="accent5">
                    <a:lumMod val="50000"/>
                  </a:schemeClr>
                </a:solidFill>
              </a:rPr>
              <a:t>. Almost Illegible Typeface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001" y="455168"/>
            <a:ext cx="12318797" cy="8843264"/>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itle 3">
            <a:extLst>
              <a:ext uri="{FF2B5EF4-FFF2-40B4-BE49-F238E27FC236}">
                <a16:creationId xmlns:a16="http://schemas.microsoft.com/office/drawing/2014/main" id="{7FFC5E6A-A434-C048-A37D-284B2862EADF}"/>
              </a:ext>
            </a:extLst>
          </p:cNvPr>
          <p:cNvSpPr>
            <a:spLocks noGrp="1" noChangeArrowheads="1"/>
          </p:cNvSpPr>
          <p:nvPr>
            <p:ph type="ctrTitle"/>
          </p:nvPr>
        </p:nvSpPr>
        <p:spPr>
          <a:xfrm>
            <a:off x="1000224" y="1372727"/>
            <a:ext cx="3053900" cy="7008144"/>
          </a:xfrm>
        </p:spPr>
        <p:txBody>
          <a:bodyPr anchor="ctr">
            <a:normAutofit/>
          </a:bodyPr>
          <a:lstStyle/>
          <a:p>
            <a:pPr algn="l"/>
            <a:r>
              <a:rPr lang="en-US" altLang="en-US" sz="6000">
                <a:solidFill>
                  <a:schemeClr val="bg1"/>
                </a:solidFill>
              </a:rPr>
              <a:t>AGENDA</a:t>
            </a:r>
            <a:endParaRPr lang="en-US" altLang="en-US" sz="6000" dirty="0">
              <a:solidFill>
                <a:schemeClr val="bg1"/>
              </a:solidFill>
            </a:endParaRPr>
          </a:p>
        </p:txBody>
      </p:sp>
      <p:cxnSp>
        <p:nvCxnSpPr>
          <p:cNvPr id="75" name="Straight Connector 74">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6283" y="2926078"/>
            <a:ext cx="0" cy="3901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screenshot of a cell phone&#10;&#10;Description automatically generated">
            <a:extLst>
              <a:ext uri="{FF2B5EF4-FFF2-40B4-BE49-F238E27FC236}">
                <a16:creationId xmlns:a16="http://schemas.microsoft.com/office/drawing/2014/main" id="{3B501153-BEB1-6644-B368-0EA11296933B}"/>
              </a:ext>
            </a:extLst>
          </p:cNvPr>
          <p:cNvPicPr>
            <a:picLocks noChangeAspect="1"/>
          </p:cNvPicPr>
          <p:nvPr/>
        </p:nvPicPr>
        <p:blipFill>
          <a:blip r:embed="rId3"/>
          <a:stretch>
            <a:fillRect/>
          </a:stretch>
        </p:blipFill>
        <p:spPr>
          <a:xfrm>
            <a:off x="4763088" y="1900626"/>
            <a:ext cx="7499952" cy="5952343"/>
          </a:xfrm>
          <a:prstGeom prst="rect">
            <a:avLst/>
          </a:prstGeom>
        </p:spPr>
      </p:pic>
    </p:spTree>
    <p:extLst>
      <p:ext uri="{BB962C8B-B14F-4D97-AF65-F5344CB8AC3E}">
        <p14:creationId xmlns:p14="http://schemas.microsoft.com/office/powerpoint/2010/main" val="388687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 name="Title 3">
            <a:extLst>
              <a:ext uri="{FF2B5EF4-FFF2-40B4-BE49-F238E27FC236}">
                <a16:creationId xmlns:a16="http://schemas.microsoft.com/office/drawing/2014/main" id="{89FB2D3C-E1B2-814C-A146-9FA375BEFAAD}"/>
              </a:ext>
            </a:extLst>
          </p:cNvPr>
          <p:cNvSpPr>
            <a:spLocks noGrp="1" noChangeArrowheads="1"/>
          </p:cNvSpPr>
          <p:nvPr>
            <p:ph type="ctrTitle"/>
          </p:nvPr>
        </p:nvSpPr>
        <p:spPr>
          <a:xfrm>
            <a:off x="1625600" y="1596248"/>
            <a:ext cx="9753600" cy="4039163"/>
          </a:xfrm>
        </p:spPr>
        <p:txBody>
          <a:bodyPr>
            <a:normAutofit/>
          </a:bodyPr>
          <a:lstStyle/>
          <a:p>
            <a:r>
              <a:rPr lang="en-US" altLang="en-US" sz="7200"/>
              <a:t>COLOUR</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a:extLst>
              <a:ext uri="{FF2B5EF4-FFF2-40B4-BE49-F238E27FC236}">
                <a16:creationId xmlns:a16="http://schemas.microsoft.com/office/drawing/2014/main" id="{AB2D4297-1243-4040-B57F-968DBB0FD8D7}"/>
              </a:ext>
            </a:extLst>
          </p:cNvPr>
          <p:cNvSpPr>
            <a:spLocks noGrp="1" noChangeArrowheads="1"/>
          </p:cNvSpPr>
          <p:nvPr>
            <p:ph idx="1"/>
          </p:nvPr>
        </p:nvSpPr>
        <p:spPr>
          <a:xfrm>
            <a:off x="571500" y="2324100"/>
            <a:ext cx="5282828" cy="6565900"/>
          </a:xfrm>
        </p:spPr>
        <p:txBody>
          <a:bodyPr/>
          <a:lstStyle/>
          <a:p>
            <a:r>
              <a:rPr lang="en-US" altLang="en-US" sz="3600" dirty="0">
                <a:solidFill>
                  <a:schemeClr val="tx1"/>
                </a:solidFill>
              </a:rPr>
              <a:t>High contrast between text and background. </a:t>
            </a:r>
          </a:p>
          <a:p>
            <a:r>
              <a:rPr lang="en-US" altLang="en-US" sz="3600" dirty="0">
                <a:solidFill>
                  <a:schemeClr val="tx1"/>
                </a:solidFill>
              </a:rPr>
              <a:t>3:1 to 4.5:1</a:t>
            </a:r>
          </a:p>
        </p:txBody>
      </p:sp>
      <p:sp>
        <p:nvSpPr>
          <p:cNvPr id="36866" name="Title 2">
            <a:extLst>
              <a:ext uri="{FF2B5EF4-FFF2-40B4-BE49-F238E27FC236}">
                <a16:creationId xmlns:a16="http://schemas.microsoft.com/office/drawing/2014/main" id="{896645C8-0F40-4D4E-8E2D-B5C6A8884B57}"/>
              </a:ext>
            </a:extLst>
          </p:cNvPr>
          <p:cNvSpPr>
            <a:spLocks noGrp="1" noChangeArrowheads="1"/>
          </p:cNvSpPr>
          <p:nvPr>
            <p:ph type="title"/>
          </p:nvPr>
        </p:nvSpPr>
        <p:spPr/>
        <p:txBody>
          <a:bodyPr/>
          <a:lstStyle/>
          <a:p>
            <a:r>
              <a:rPr lang="en-US" altLang="en-US"/>
              <a:t>Colour contrast</a:t>
            </a:r>
          </a:p>
        </p:txBody>
      </p:sp>
      <p:pic>
        <p:nvPicPr>
          <p:cNvPr id="6" name="Picture 5">
            <a:extLst>
              <a:ext uri="{FF2B5EF4-FFF2-40B4-BE49-F238E27FC236}">
                <a16:creationId xmlns:a16="http://schemas.microsoft.com/office/drawing/2014/main" id="{8299F193-2612-8A4D-942C-95AAFF754FD0}"/>
              </a:ext>
            </a:extLst>
          </p:cNvPr>
          <p:cNvPicPr>
            <a:picLocks noChangeAspect="1"/>
          </p:cNvPicPr>
          <p:nvPr/>
        </p:nvPicPr>
        <p:blipFill rotWithShape="1">
          <a:blip r:embed="rId2"/>
          <a:srcRect l="3689" t="3105" r="4098" b="3452"/>
          <a:stretch/>
        </p:blipFill>
        <p:spPr>
          <a:xfrm>
            <a:off x="6214368" y="2572544"/>
            <a:ext cx="5904656" cy="598338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83A6466-B972-B643-9526-AAED7C69D95D}"/>
              </a:ext>
            </a:extLst>
          </p:cNvPr>
          <p:cNvSpPr>
            <a:spLocks noGrp="1" noChangeArrowheads="1"/>
          </p:cNvSpPr>
          <p:nvPr>
            <p:ph type="title"/>
          </p:nvPr>
        </p:nvSpPr>
        <p:spPr/>
        <p:txBody>
          <a:bodyPr/>
          <a:lstStyle/>
          <a:p>
            <a:r>
              <a:rPr lang="en-US" altLang="en-US"/>
              <a:t>Colour contrast: gradients </a:t>
            </a:r>
          </a:p>
        </p:txBody>
      </p:sp>
      <p:pic>
        <p:nvPicPr>
          <p:cNvPr id="37891" name="Picture 1" descr="Dreamy &#10;Seoul &#10;Bea &#10;Korea City Color &#10;Dreame &#10;Seoul &#10;nea &#10;Korea City Color &#10;2 &#10;Sunshine in &#10;COEX &#10;Sunshine in &#10;Hangang ">
            <a:extLst>
              <a:ext uri="{FF2B5EF4-FFF2-40B4-BE49-F238E27FC236}">
                <a16:creationId xmlns:a16="http://schemas.microsoft.com/office/drawing/2014/main" id="{B279E309-F8F3-CD46-9345-94A9A5045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249488"/>
            <a:ext cx="8955087"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AB2E7D8-1573-DD40-AA3D-3E693F89FD22}"/>
              </a:ext>
            </a:extLst>
          </p:cNvPr>
          <p:cNvSpPr txBox="1"/>
          <p:nvPr/>
        </p:nvSpPr>
        <p:spPr>
          <a:xfrm>
            <a:off x="957263" y="8893175"/>
            <a:ext cx="4162425" cy="355600"/>
          </a:xfrm>
          <a:prstGeom prst="rect">
            <a:avLst/>
          </a:prstGeom>
          <a:noFill/>
        </p:spPr>
        <p:txBody>
          <a:bodyPr wrap="none">
            <a:spAutoFit/>
          </a:bodyPr>
          <a:lstStyle/>
          <a:p>
            <a:pPr>
              <a:defRPr/>
            </a:pPr>
            <a:r>
              <a:rPr lang="en-US" sz="1707" dirty="0">
                <a:solidFill>
                  <a:schemeClr val="accent5">
                    <a:lumMod val="50000"/>
                  </a:schemeClr>
                </a:solidFill>
              </a:rPr>
              <a:t>Image: Dreamy Seoul by </a:t>
            </a:r>
            <a:r>
              <a:rPr lang="en-US" sz="1707" dirty="0" err="1">
                <a:solidFill>
                  <a:schemeClr val="accent5">
                    <a:lumMod val="50000"/>
                  </a:schemeClr>
                </a:solidFill>
              </a:rPr>
              <a:t>wuiett</a:t>
            </a:r>
            <a:r>
              <a:rPr lang="en-US" sz="1707" dirty="0">
                <a:solidFill>
                  <a:schemeClr val="accent5">
                    <a:lumMod val="50000"/>
                  </a:schemeClr>
                </a:solidFill>
              </a:rPr>
              <a:t>. </a:t>
            </a:r>
            <a:r>
              <a:rPr lang="en-US" sz="1707" dirty="0" err="1">
                <a:solidFill>
                  <a:schemeClr val="accent5">
                    <a:lumMod val="50000"/>
                  </a:schemeClr>
                </a:solidFill>
              </a:rPr>
              <a:t>Dribbble</a:t>
            </a:r>
            <a:r>
              <a:rPr lang="en-US" sz="1707" dirty="0">
                <a:solidFill>
                  <a:schemeClr val="accent5">
                    <a:lumMod val="50000"/>
                  </a:schemeClr>
                </a:solidFill>
              </a:rPr>
              <a:t>.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49A7961D-C2F3-0C46-885A-3DDFB14702DE}"/>
              </a:ext>
            </a:extLst>
          </p:cNvPr>
          <p:cNvSpPr>
            <a:spLocks noGrp="1" noChangeArrowheads="1"/>
          </p:cNvSpPr>
          <p:nvPr>
            <p:ph type="title"/>
          </p:nvPr>
        </p:nvSpPr>
        <p:spPr/>
        <p:txBody>
          <a:bodyPr/>
          <a:lstStyle/>
          <a:p>
            <a:r>
              <a:rPr lang="en-US" altLang="en-US"/>
              <a:t>Colour contrast: it’s not what colours </a:t>
            </a:r>
            <a:br>
              <a:rPr lang="en-US" altLang="en-US"/>
            </a:br>
            <a:r>
              <a:rPr lang="en-US" altLang="en-US"/>
              <a:t>you use, its how you use them. </a:t>
            </a:r>
          </a:p>
        </p:txBody>
      </p:sp>
      <p:pic>
        <p:nvPicPr>
          <p:cNvPr id="39939" name="Picture 3">
            <a:extLst>
              <a:ext uri="{FF2B5EF4-FFF2-40B4-BE49-F238E27FC236}">
                <a16:creationId xmlns:a16="http://schemas.microsoft.com/office/drawing/2014/main" id="{04C6BFED-50F4-0C45-A66B-FD34106D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613025"/>
            <a:ext cx="583088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descr="• WATCH &#10;Apple &#10;The freedom of &#10;cellular. ">
            <a:extLst>
              <a:ext uri="{FF2B5EF4-FFF2-40B4-BE49-F238E27FC236}">
                <a16:creationId xmlns:a16="http://schemas.microsoft.com/office/drawing/2014/main" id="{B6A16AC9-032D-4042-81B3-BC1BE4282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2593975"/>
            <a:ext cx="5840412"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7FB1C66-600E-FB48-9EF7-AEA000D72692}"/>
              </a:ext>
            </a:extLst>
          </p:cNvPr>
          <p:cNvSpPr txBox="1"/>
          <p:nvPr/>
        </p:nvSpPr>
        <p:spPr>
          <a:xfrm>
            <a:off x="574675" y="6951663"/>
            <a:ext cx="3578225" cy="307975"/>
          </a:xfrm>
          <a:prstGeom prst="rect">
            <a:avLst/>
          </a:prstGeom>
          <a:noFill/>
        </p:spPr>
        <p:txBody>
          <a:bodyPr wrap="none">
            <a:spAutoFit/>
          </a:bodyPr>
          <a:lstStyle/>
          <a:p>
            <a:pPr>
              <a:defRPr/>
            </a:pPr>
            <a:r>
              <a:rPr lang="en-US" sz="1400" dirty="0">
                <a:solidFill>
                  <a:schemeClr val="accent5">
                    <a:lumMod val="50000"/>
                  </a:schemeClr>
                </a:solidFill>
              </a:rPr>
              <a:t>Image: Unbeliever by Ben Layton.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7" name="TextBox 6">
            <a:extLst>
              <a:ext uri="{FF2B5EF4-FFF2-40B4-BE49-F238E27FC236}">
                <a16:creationId xmlns:a16="http://schemas.microsoft.com/office/drawing/2014/main" id="{323529AC-BA08-EC42-87D8-5730C1D72897}"/>
              </a:ext>
            </a:extLst>
          </p:cNvPr>
          <p:cNvSpPr txBox="1"/>
          <p:nvPr/>
        </p:nvSpPr>
        <p:spPr>
          <a:xfrm>
            <a:off x="6602413" y="6964363"/>
            <a:ext cx="5527675" cy="307975"/>
          </a:xfrm>
          <a:prstGeom prst="rect">
            <a:avLst/>
          </a:prstGeom>
          <a:noFill/>
        </p:spPr>
        <p:txBody>
          <a:bodyPr wrap="none">
            <a:spAutoFit/>
          </a:bodyPr>
          <a:lstStyle/>
          <a:p>
            <a:pPr>
              <a:defRPr/>
            </a:pPr>
            <a:r>
              <a:rPr lang="en-US" sz="1400" dirty="0">
                <a:solidFill>
                  <a:schemeClr val="accent5">
                    <a:lumMod val="50000"/>
                  </a:schemeClr>
                </a:solidFill>
              </a:rPr>
              <a:t>Image: </a:t>
            </a:r>
            <a:r>
              <a:rPr lang="en-US" sz="1400" dirty="0" err="1">
                <a:solidFill>
                  <a:schemeClr val="accent5">
                    <a:lumMod val="50000"/>
                  </a:schemeClr>
                </a:solidFill>
              </a:rPr>
              <a:t>Paster</a:t>
            </a:r>
            <a:r>
              <a:rPr lang="en-US" sz="1400" dirty="0">
                <a:solidFill>
                  <a:schemeClr val="accent5">
                    <a:lumMod val="50000"/>
                  </a:schemeClr>
                </a:solidFill>
              </a:rPr>
              <a:t> </a:t>
            </a:r>
            <a:r>
              <a:rPr lang="en-US" sz="1400" dirty="0" err="1">
                <a:solidFill>
                  <a:schemeClr val="accent5">
                    <a:lumMod val="50000"/>
                  </a:schemeClr>
                </a:solidFill>
              </a:rPr>
              <a:t>Colours</a:t>
            </a:r>
            <a:r>
              <a:rPr lang="en-US" sz="1400" dirty="0">
                <a:solidFill>
                  <a:schemeClr val="accent5">
                    <a:lumMod val="50000"/>
                  </a:schemeClr>
                </a:solidFill>
              </a:rPr>
              <a:t> Apple Watch by </a:t>
            </a:r>
            <a:r>
              <a:rPr lang="en-US" sz="1400" dirty="0" err="1">
                <a:solidFill>
                  <a:schemeClr val="accent5">
                    <a:lumMod val="50000"/>
                  </a:schemeClr>
                </a:solidFill>
              </a:rPr>
              <a:t>Vladyslav</a:t>
            </a:r>
            <a:r>
              <a:rPr lang="en-US" sz="1400" dirty="0">
                <a:solidFill>
                  <a:schemeClr val="accent5">
                    <a:lumMod val="50000"/>
                  </a:schemeClr>
                </a:solidFill>
              </a:rPr>
              <a:t> </a:t>
            </a:r>
            <a:r>
              <a:rPr lang="en-US" sz="1400" dirty="0" err="1">
                <a:solidFill>
                  <a:schemeClr val="accent5">
                    <a:lumMod val="50000"/>
                  </a:schemeClr>
                </a:solidFill>
              </a:rPr>
              <a:t>Kuchaiev</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3846EBB-9CEF-3F49-BD39-56B6698F8872}"/>
              </a:ext>
            </a:extLst>
          </p:cNvPr>
          <p:cNvSpPr>
            <a:spLocks noGrp="1" noChangeArrowheads="1"/>
          </p:cNvSpPr>
          <p:nvPr>
            <p:ph type="title"/>
          </p:nvPr>
        </p:nvSpPr>
        <p:spPr/>
        <p:txBody>
          <a:bodyPr/>
          <a:lstStyle/>
          <a:p>
            <a:r>
              <a:rPr lang="en-US" altLang="en-US" dirty="0"/>
              <a:t>Communicating information with only </a:t>
            </a:r>
            <a:r>
              <a:rPr lang="en-US" altLang="en-US" dirty="0" err="1"/>
              <a:t>colour</a:t>
            </a:r>
            <a:endParaRPr lang="en-US" altLang="en-US" dirty="0"/>
          </a:p>
        </p:txBody>
      </p:sp>
      <p:pic>
        <p:nvPicPr>
          <p:cNvPr id="41986" name="Content Placeholder 4" descr="A screenshot of a cell phone&#13;&#10;&#13;&#10;Description automatically generated">
            <a:extLst>
              <a:ext uri="{FF2B5EF4-FFF2-40B4-BE49-F238E27FC236}">
                <a16:creationId xmlns:a16="http://schemas.microsoft.com/office/drawing/2014/main" id="{DEEA217E-C68F-D342-859E-DDD3058A32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55" t="28255" r="3200" b="28409"/>
          <a:stretch>
            <a:fillRect/>
          </a:stretch>
        </p:blipFill>
        <p:spPr>
          <a:xfrm>
            <a:off x="7135813" y="5351463"/>
            <a:ext cx="5297487" cy="1871662"/>
          </a:xfrm>
        </p:spPr>
      </p:pic>
      <p:pic>
        <p:nvPicPr>
          <p:cNvPr id="41987" name="Picture 6" descr="A close up of a logo&#13;&#10;&#13;&#10;Description automatically generated">
            <a:extLst>
              <a:ext uri="{FF2B5EF4-FFF2-40B4-BE49-F238E27FC236}">
                <a16:creationId xmlns:a16="http://schemas.microsoft.com/office/drawing/2014/main" id="{3A206BB4-6E83-574B-BB81-0078E52F8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910" b="27596"/>
          <a:stretch>
            <a:fillRect/>
          </a:stretch>
        </p:blipFill>
        <p:spPr bwMode="auto">
          <a:xfrm>
            <a:off x="6969125" y="3101975"/>
            <a:ext cx="54879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A picture containing ground&#13;&#10;&#13;&#10;Description automatically generated">
            <a:extLst>
              <a:ext uri="{FF2B5EF4-FFF2-40B4-BE49-F238E27FC236}">
                <a16:creationId xmlns:a16="http://schemas.microsoft.com/office/drawing/2014/main" id="{09BA0EB0-C8AC-8A40-A077-42AB0C8C2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3101975"/>
            <a:ext cx="59769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20B4DA0-5805-F84E-A71C-402910113BE7}"/>
              </a:ext>
            </a:extLst>
          </p:cNvPr>
          <p:cNvSpPr txBox="1"/>
          <p:nvPr/>
        </p:nvSpPr>
        <p:spPr>
          <a:xfrm>
            <a:off x="571500" y="7600950"/>
            <a:ext cx="3840163" cy="307975"/>
          </a:xfrm>
          <a:prstGeom prst="rect">
            <a:avLst/>
          </a:prstGeom>
          <a:noFill/>
        </p:spPr>
        <p:txBody>
          <a:bodyPr wrap="none">
            <a:spAutoFit/>
          </a:bodyPr>
          <a:lstStyle/>
          <a:p>
            <a:pPr>
              <a:defRPr/>
            </a:pPr>
            <a:r>
              <a:rPr lang="en-US" sz="1400" dirty="0">
                <a:solidFill>
                  <a:schemeClr val="accent5">
                    <a:lumMod val="50000"/>
                  </a:schemeClr>
                </a:solidFill>
              </a:rPr>
              <a:t>Image: Project Markers  by Neal Ellis.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11" name="TextBox 10">
            <a:extLst>
              <a:ext uri="{FF2B5EF4-FFF2-40B4-BE49-F238E27FC236}">
                <a16:creationId xmlns:a16="http://schemas.microsoft.com/office/drawing/2014/main" id="{DA031BB8-3125-A649-B4D5-98FAD908C0B4}"/>
              </a:ext>
            </a:extLst>
          </p:cNvPr>
          <p:cNvSpPr txBox="1"/>
          <p:nvPr/>
        </p:nvSpPr>
        <p:spPr>
          <a:xfrm>
            <a:off x="6969125" y="6748463"/>
            <a:ext cx="4691063" cy="307975"/>
          </a:xfrm>
          <a:prstGeom prst="rect">
            <a:avLst/>
          </a:prstGeom>
          <a:noFill/>
        </p:spPr>
        <p:txBody>
          <a:bodyPr wrap="none">
            <a:spAutoFit/>
          </a:bodyPr>
          <a:lstStyle/>
          <a:p>
            <a:pPr>
              <a:defRPr/>
            </a:pPr>
            <a:r>
              <a:rPr lang="en-US" sz="1400" dirty="0">
                <a:solidFill>
                  <a:schemeClr val="accent5">
                    <a:lumMod val="50000"/>
                  </a:schemeClr>
                </a:solidFill>
              </a:rPr>
              <a:t>Image: Parking map pins by Florent </a:t>
            </a:r>
            <a:r>
              <a:rPr lang="en-US" sz="1400" dirty="0" err="1">
                <a:solidFill>
                  <a:schemeClr val="accent5">
                    <a:lumMod val="50000"/>
                  </a:schemeClr>
                </a:solidFill>
              </a:rPr>
              <a:t>Lenormand</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12" name="TextBox 11">
            <a:extLst>
              <a:ext uri="{FF2B5EF4-FFF2-40B4-BE49-F238E27FC236}">
                <a16:creationId xmlns:a16="http://schemas.microsoft.com/office/drawing/2014/main" id="{969D48CC-757C-2F46-A1F0-7694D8F560F2}"/>
              </a:ext>
            </a:extLst>
          </p:cNvPr>
          <p:cNvSpPr txBox="1"/>
          <p:nvPr/>
        </p:nvSpPr>
        <p:spPr>
          <a:xfrm>
            <a:off x="6969125" y="4884738"/>
            <a:ext cx="3500438" cy="307975"/>
          </a:xfrm>
          <a:prstGeom prst="rect">
            <a:avLst/>
          </a:prstGeom>
          <a:noFill/>
        </p:spPr>
        <p:txBody>
          <a:bodyPr wrap="none">
            <a:spAutoFit/>
          </a:bodyPr>
          <a:lstStyle/>
          <a:p>
            <a:pPr>
              <a:defRPr/>
            </a:pPr>
            <a:r>
              <a:rPr lang="en-US" sz="1400" dirty="0">
                <a:solidFill>
                  <a:schemeClr val="accent5">
                    <a:lumMod val="50000"/>
                  </a:schemeClr>
                </a:solidFill>
              </a:rPr>
              <a:t>Image: Map Pins by </a:t>
            </a:r>
            <a:r>
              <a:rPr lang="en-US" sz="1400" dirty="0" err="1">
                <a:solidFill>
                  <a:schemeClr val="accent5">
                    <a:lumMod val="50000"/>
                  </a:schemeClr>
                </a:solidFill>
              </a:rPr>
              <a:t>Risha</a:t>
            </a:r>
            <a:r>
              <a:rPr lang="en-US" sz="1400" dirty="0">
                <a:solidFill>
                  <a:schemeClr val="accent5">
                    <a:lumMod val="50000"/>
                  </a:schemeClr>
                </a:solidFill>
              </a:rPr>
              <a:t> </a:t>
            </a:r>
            <a:r>
              <a:rPr lang="en-US" sz="1400" dirty="0" err="1">
                <a:solidFill>
                  <a:schemeClr val="accent5">
                    <a:lumMod val="50000"/>
                  </a:schemeClr>
                </a:solidFill>
              </a:rPr>
              <a:t>Egart</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3">
            <a:extLst>
              <a:ext uri="{FF2B5EF4-FFF2-40B4-BE49-F238E27FC236}">
                <a16:creationId xmlns:a16="http://schemas.microsoft.com/office/drawing/2014/main" id="{46821386-D3EF-AA4D-AC7C-F111FFEC888F}"/>
              </a:ext>
            </a:extLst>
          </p:cNvPr>
          <p:cNvSpPr>
            <a:spLocks noGrp="1" noChangeArrowheads="1"/>
          </p:cNvSpPr>
          <p:nvPr>
            <p:ph type="ctrTitle"/>
          </p:nvPr>
        </p:nvSpPr>
        <p:spPr>
          <a:xfrm>
            <a:off x="1625600" y="1596248"/>
            <a:ext cx="9753600" cy="4039163"/>
          </a:xfrm>
        </p:spPr>
        <p:txBody>
          <a:bodyPr>
            <a:normAutofit/>
          </a:bodyPr>
          <a:lstStyle/>
          <a:p>
            <a:r>
              <a:rPr lang="en-US" altLang="en-US" sz="7200"/>
              <a:t>EXAMPLE</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B40EDB10-B30B-754C-9061-F0F1649B37DF}"/>
              </a:ext>
            </a:extLst>
          </p:cNvPr>
          <p:cNvSpPr>
            <a:spLocks noGrp="1" noChangeArrowheads="1"/>
          </p:cNvSpPr>
          <p:nvPr>
            <p:ph type="title"/>
          </p:nvPr>
        </p:nvSpPr>
        <p:spPr/>
        <p:txBody>
          <a:bodyPr/>
          <a:lstStyle/>
          <a:p>
            <a:r>
              <a:rPr lang="en-US" altLang="en-US"/>
              <a:t>Example: brochure</a:t>
            </a:r>
          </a:p>
        </p:txBody>
      </p:sp>
      <p:pic>
        <p:nvPicPr>
          <p:cNvPr id="45058" name="Content Placeholder 4" descr="A screenshot of a cell phone&#13;&#10;&#13;&#10;Description automatically generated">
            <a:extLst>
              <a:ext uri="{FF2B5EF4-FFF2-40B4-BE49-F238E27FC236}">
                <a16:creationId xmlns:a16="http://schemas.microsoft.com/office/drawing/2014/main" id="{3EB363BA-ADC9-0B4E-A8C9-E4678B0EC0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539" t="29008" r="7739" b="28223"/>
          <a:stretch>
            <a:fillRect/>
          </a:stretch>
        </p:blipFill>
        <p:spPr>
          <a:xfrm>
            <a:off x="625475" y="3436938"/>
            <a:ext cx="11631613" cy="4319587"/>
          </a:xfrm>
        </p:spPr>
      </p:pic>
      <p:sp>
        <p:nvSpPr>
          <p:cNvPr id="6" name="TextBox 5">
            <a:extLst>
              <a:ext uri="{FF2B5EF4-FFF2-40B4-BE49-F238E27FC236}">
                <a16:creationId xmlns:a16="http://schemas.microsoft.com/office/drawing/2014/main" id="{1C0E9596-7EE8-4242-9314-130F76DAE1AB}"/>
              </a:ext>
            </a:extLst>
          </p:cNvPr>
          <p:cNvSpPr txBox="1"/>
          <p:nvPr/>
        </p:nvSpPr>
        <p:spPr>
          <a:xfrm>
            <a:off x="538163" y="7756525"/>
            <a:ext cx="4313237" cy="307975"/>
          </a:xfrm>
          <a:prstGeom prst="rect">
            <a:avLst/>
          </a:prstGeom>
          <a:noFill/>
        </p:spPr>
        <p:txBody>
          <a:bodyPr wrap="none">
            <a:spAutoFit/>
          </a:bodyPr>
          <a:lstStyle/>
          <a:p>
            <a:pPr>
              <a:defRPr/>
            </a:pPr>
            <a:r>
              <a:rPr lang="en-US" sz="1400" dirty="0">
                <a:solidFill>
                  <a:schemeClr val="accent5">
                    <a:lumMod val="50000"/>
                  </a:schemeClr>
                </a:solidFill>
              </a:rPr>
              <a:t>Image: Ease Booklet by Kyle Anthony Miller.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EBACFC45-4563-C841-A9D4-D042EE9826C1}"/>
              </a:ext>
            </a:extLst>
          </p:cNvPr>
          <p:cNvSpPr>
            <a:spLocks noGrp="1" noChangeArrowheads="1"/>
          </p:cNvSpPr>
          <p:nvPr>
            <p:ph type="title"/>
          </p:nvPr>
        </p:nvSpPr>
        <p:spPr/>
        <p:txBody>
          <a:bodyPr/>
          <a:lstStyle/>
          <a:p>
            <a:r>
              <a:rPr lang="en-US" altLang="en-US" dirty="0"/>
              <a:t>Donut charts that don’t rely only on </a:t>
            </a:r>
            <a:r>
              <a:rPr lang="en-US" altLang="en-US" dirty="0" err="1"/>
              <a:t>colour</a:t>
            </a:r>
            <a:endParaRPr lang="en-US" altLang="en-US" dirty="0"/>
          </a:p>
        </p:txBody>
      </p:sp>
      <p:pic>
        <p:nvPicPr>
          <p:cNvPr id="47106" name="Content Placeholder 4" descr="A picture containing text&#13;&#10;&#13;&#10;Description automatically generated">
            <a:extLst>
              <a:ext uri="{FF2B5EF4-FFF2-40B4-BE49-F238E27FC236}">
                <a16:creationId xmlns:a16="http://schemas.microsoft.com/office/drawing/2014/main" id="{9D66D6C5-B531-9547-9527-4CA769C6BE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0075" y="3060700"/>
            <a:ext cx="5003800" cy="3632200"/>
          </a:xfrm>
        </p:spPr>
      </p:pic>
      <p:pic>
        <p:nvPicPr>
          <p:cNvPr id="47107" name="Picture 6" descr="A screenshot of a cell phone&#13;&#10;&#13;&#10;Description automatically generated">
            <a:extLst>
              <a:ext uri="{FF2B5EF4-FFF2-40B4-BE49-F238E27FC236}">
                <a16:creationId xmlns:a16="http://schemas.microsoft.com/office/drawing/2014/main" id="{7B7C1981-BE54-E44C-9305-B8EDCA622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60700"/>
            <a:ext cx="6276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75CBE0B-9DFC-2248-A288-9266A288C039}"/>
              </a:ext>
            </a:extLst>
          </p:cNvPr>
          <p:cNvSpPr txBox="1"/>
          <p:nvPr/>
        </p:nvSpPr>
        <p:spPr>
          <a:xfrm>
            <a:off x="571500" y="6729413"/>
            <a:ext cx="5153025" cy="307975"/>
          </a:xfrm>
          <a:prstGeom prst="rect">
            <a:avLst/>
          </a:prstGeom>
          <a:noFill/>
        </p:spPr>
        <p:txBody>
          <a:bodyPr wrap="none">
            <a:spAutoFit/>
          </a:bodyPr>
          <a:lstStyle/>
          <a:p>
            <a:pPr>
              <a:defRPr/>
            </a:pPr>
            <a:r>
              <a:rPr lang="en-US" sz="1400" dirty="0">
                <a:solidFill>
                  <a:schemeClr val="accent5">
                    <a:lumMod val="50000"/>
                  </a:schemeClr>
                </a:solidFill>
              </a:rPr>
              <a:t>Image: Animated SVG arc graph by Florent Peter Barr. </a:t>
            </a:r>
            <a:r>
              <a:rPr lang="en-US" sz="1400" dirty="0" err="1">
                <a:solidFill>
                  <a:schemeClr val="accent5">
                    <a:lumMod val="50000"/>
                  </a:schemeClr>
                </a:solidFill>
              </a:rPr>
              <a:t>Dribbble</a:t>
            </a:r>
            <a:r>
              <a:rPr lang="en-US" sz="1400" dirty="0">
                <a:solidFill>
                  <a:schemeClr val="accent5">
                    <a:lumMod val="50000"/>
                  </a:schemeClr>
                </a:solidFill>
              </a:rPr>
              <a:t>. </a:t>
            </a:r>
          </a:p>
        </p:txBody>
      </p:sp>
      <p:sp>
        <p:nvSpPr>
          <p:cNvPr id="9" name="TextBox 8">
            <a:extLst>
              <a:ext uri="{FF2B5EF4-FFF2-40B4-BE49-F238E27FC236}">
                <a16:creationId xmlns:a16="http://schemas.microsoft.com/office/drawing/2014/main" id="{FDA3202E-206C-9442-8C3F-62AB186900FA}"/>
              </a:ext>
            </a:extLst>
          </p:cNvPr>
          <p:cNvSpPr txBox="1"/>
          <p:nvPr/>
        </p:nvSpPr>
        <p:spPr>
          <a:xfrm>
            <a:off x="5988050" y="5037138"/>
            <a:ext cx="5627688" cy="307975"/>
          </a:xfrm>
          <a:prstGeom prst="rect">
            <a:avLst/>
          </a:prstGeom>
          <a:noFill/>
        </p:spPr>
        <p:txBody>
          <a:bodyPr wrap="none">
            <a:spAutoFit/>
          </a:bodyPr>
          <a:lstStyle/>
          <a:p>
            <a:pPr>
              <a:defRPr/>
            </a:pPr>
            <a:r>
              <a:rPr lang="en-US" sz="1400" dirty="0">
                <a:solidFill>
                  <a:schemeClr val="accent5">
                    <a:lumMod val="50000"/>
                  </a:schemeClr>
                </a:solidFill>
              </a:rPr>
              <a:t>Image: </a:t>
            </a:r>
            <a:r>
              <a:rPr lang="en-US" sz="1400" dirty="0" err="1">
                <a:solidFill>
                  <a:schemeClr val="accent5">
                    <a:lumMod val="50000"/>
                  </a:schemeClr>
                </a:solidFill>
              </a:rPr>
              <a:t>Transacation</a:t>
            </a:r>
            <a:r>
              <a:rPr lang="en-US" sz="1400" dirty="0">
                <a:solidFill>
                  <a:schemeClr val="accent5">
                    <a:lumMod val="50000"/>
                  </a:schemeClr>
                </a:solidFill>
              </a:rPr>
              <a:t> Charts/Graphs by Michael </a:t>
            </a:r>
            <a:r>
              <a:rPr lang="en-US" sz="1400" dirty="0" err="1">
                <a:solidFill>
                  <a:schemeClr val="accent5">
                    <a:lumMod val="50000"/>
                  </a:schemeClr>
                </a:solidFill>
              </a:rPr>
              <a:t>Szczepanski</a:t>
            </a:r>
            <a:r>
              <a:rPr lang="en-US" sz="1400" dirty="0">
                <a:solidFill>
                  <a:schemeClr val="accent5">
                    <a:lumMod val="50000"/>
                  </a:schemeClr>
                </a:solidFill>
              </a:rPr>
              <a:t>. </a:t>
            </a:r>
            <a:r>
              <a:rPr lang="en-US" sz="1400" dirty="0" err="1">
                <a:solidFill>
                  <a:schemeClr val="accent5">
                    <a:lumMod val="50000"/>
                  </a:schemeClr>
                </a:solidFill>
              </a:rPr>
              <a:t>Dribbble</a:t>
            </a:r>
            <a:r>
              <a:rPr lang="en-US" sz="1400" dirty="0">
                <a:solidFill>
                  <a:schemeClr val="accent5">
                    <a:lumMod val="50000"/>
                  </a:schemeClr>
                </a:solidFill>
              </a:rPr>
              <a:t>.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1"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1625600" y="1596248"/>
            <a:ext cx="9753600" cy="4039163"/>
          </a:xfrm>
        </p:spPr>
        <p:txBody>
          <a:bodyPr>
            <a:normAutofit/>
          </a:bodyPr>
          <a:lstStyle/>
          <a:p>
            <a:r>
              <a:rPr lang="en-US" altLang="en-US" sz="7200" dirty="0"/>
              <a:t>MULTIMEDIA</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8090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49E9-E6CE-9F45-A50A-F239050236DC}"/>
              </a:ext>
            </a:extLst>
          </p:cNvPr>
          <p:cNvSpPr>
            <a:spLocks noGrp="1"/>
          </p:cNvSpPr>
          <p:nvPr>
            <p:ph type="title"/>
          </p:nvPr>
        </p:nvSpPr>
        <p:spPr/>
        <p:txBody>
          <a:bodyPr/>
          <a:lstStyle/>
          <a:p>
            <a:r>
              <a:rPr lang="en-US" dirty="0"/>
              <a:t>Videos: captions</a:t>
            </a:r>
          </a:p>
        </p:txBody>
      </p:sp>
      <p:sp>
        <p:nvSpPr>
          <p:cNvPr id="9" name="Content Placeholder 8">
            <a:extLst>
              <a:ext uri="{FF2B5EF4-FFF2-40B4-BE49-F238E27FC236}">
                <a16:creationId xmlns:a16="http://schemas.microsoft.com/office/drawing/2014/main" id="{1B568F1F-C302-F140-8821-2150542F1F09}"/>
              </a:ext>
            </a:extLst>
          </p:cNvPr>
          <p:cNvSpPr>
            <a:spLocks noGrp="1"/>
          </p:cNvSpPr>
          <p:nvPr>
            <p:ph idx="1"/>
          </p:nvPr>
        </p:nvSpPr>
        <p:spPr/>
        <p:txBody>
          <a:bodyPr/>
          <a:lstStyle/>
          <a:p>
            <a:endParaRPr lang="en-US"/>
          </a:p>
        </p:txBody>
      </p:sp>
      <p:pic>
        <p:nvPicPr>
          <p:cNvPr id="4" name="Picture 1" descr="Screen Shot 2018-04-30 at 11.44.45 AM.png">
            <a:extLst>
              <a:ext uri="{FF2B5EF4-FFF2-40B4-BE49-F238E27FC236}">
                <a16:creationId xmlns:a16="http://schemas.microsoft.com/office/drawing/2014/main" id="{2C001018-DC7F-A749-ACA2-972BB8D5F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9012" y="2737929"/>
            <a:ext cx="10546775" cy="59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1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 name="Title 3">
            <a:extLst>
              <a:ext uri="{FF2B5EF4-FFF2-40B4-BE49-F238E27FC236}">
                <a16:creationId xmlns:a16="http://schemas.microsoft.com/office/drawing/2014/main" id="{7FFC5E6A-A434-C048-A37D-284B2862EADF}"/>
              </a:ext>
            </a:extLst>
          </p:cNvPr>
          <p:cNvSpPr>
            <a:spLocks noGrp="1" noChangeArrowheads="1"/>
          </p:cNvSpPr>
          <p:nvPr>
            <p:ph type="ctrTitle"/>
          </p:nvPr>
        </p:nvSpPr>
        <p:spPr>
          <a:xfrm>
            <a:off x="1625600" y="1596248"/>
            <a:ext cx="9753600" cy="4039163"/>
          </a:xfrm>
        </p:spPr>
        <p:txBody>
          <a:bodyPr>
            <a:normAutofit/>
          </a:bodyPr>
          <a:lstStyle/>
          <a:p>
            <a:r>
              <a:rPr lang="en-US" altLang="en-US" sz="7200" dirty="0"/>
              <a:t>TYPOGRAPHY</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99A-153A-1345-B342-BF2AABF9BA88}"/>
              </a:ext>
            </a:extLst>
          </p:cNvPr>
          <p:cNvSpPr>
            <a:spLocks noGrp="1"/>
          </p:cNvSpPr>
          <p:nvPr>
            <p:ph type="title"/>
          </p:nvPr>
        </p:nvSpPr>
        <p:spPr/>
        <p:txBody>
          <a:bodyPr/>
          <a:lstStyle/>
          <a:p>
            <a:r>
              <a:rPr lang="en-US" dirty="0"/>
              <a:t>Beware of automated captions</a:t>
            </a:r>
          </a:p>
        </p:txBody>
      </p:sp>
      <p:sp>
        <p:nvSpPr>
          <p:cNvPr id="3" name="Content Placeholder 2">
            <a:extLst>
              <a:ext uri="{FF2B5EF4-FFF2-40B4-BE49-F238E27FC236}">
                <a16:creationId xmlns:a16="http://schemas.microsoft.com/office/drawing/2014/main" id="{F336F48E-6EC9-D047-A830-21CCCFB443C3}"/>
              </a:ext>
            </a:extLst>
          </p:cNvPr>
          <p:cNvSpPr>
            <a:spLocks noGrp="1"/>
          </p:cNvSpPr>
          <p:nvPr>
            <p:ph idx="1"/>
          </p:nvPr>
        </p:nvSpPr>
        <p:spPr/>
        <p:txBody>
          <a:bodyPr/>
          <a:lstStyle/>
          <a:p>
            <a:pPr marL="0" indent="0">
              <a:buNone/>
            </a:pPr>
            <a:r>
              <a:rPr lang="en-US" dirty="0">
                <a:solidFill>
                  <a:schemeClr val="tx1"/>
                </a:solidFill>
              </a:rPr>
              <a:t>“Our customer services success…”</a:t>
            </a:r>
          </a:p>
        </p:txBody>
      </p:sp>
      <p:pic>
        <p:nvPicPr>
          <p:cNvPr id="4" name="Picture 3" descr="Screen Shot 2015-06-30 at 2.25.52 PM.png">
            <a:extLst>
              <a:ext uri="{FF2B5EF4-FFF2-40B4-BE49-F238E27FC236}">
                <a16:creationId xmlns:a16="http://schemas.microsoft.com/office/drawing/2014/main" id="{7420F54C-C50C-AD4C-A82C-F7CC09D68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100" y="3060238"/>
            <a:ext cx="9864600" cy="583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073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F226-7AFF-7A45-AB01-29CD93433902}"/>
              </a:ext>
            </a:extLst>
          </p:cNvPr>
          <p:cNvSpPr>
            <a:spLocks noGrp="1"/>
          </p:cNvSpPr>
          <p:nvPr>
            <p:ph type="title"/>
          </p:nvPr>
        </p:nvSpPr>
        <p:spPr/>
        <p:txBody>
          <a:bodyPr/>
          <a:lstStyle/>
          <a:p>
            <a:r>
              <a:rPr lang="en-US" dirty="0"/>
              <a:t>Captioning best practices</a:t>
            </a:r>
          </a:p>
        </p:txBody>
      </p:sp>
      <p:sp>
        <p:nvSpPr>
          <p:cNvPr id="5" name="Content Placeholder 2">
            <a:extLst>
              <a:ext uri="{FF2B5EF4-FFF2-40B4-BE49-F238E27FC236}">
                <a16:creationId xmlns:a16="http://schemas.microsoft.com/office/drawing/2014/main" id="{DEFC8A3C-7040-304C-9BA8-FE5A35C7C9AB}"/>
              </a:ext>
            </a:extLst>
          </p:cNvPr>
          <p:cNvSpPr>
            <a:spLocks noGrp="1"/>
          </p:cNvSpPr>
          <p:nvPr>
            <p:ph idx="1"/>
          </p:nvPr>
        </p:nvSpPr>
        <p:spPr/>
        <p:txBody>
          <a:bodyPr/>
          <a:lstStyle/>
          <a:p>
            <a:pPr>
              <a:buFont typeface="Helvetica Neue" charset="0"/>
              <a:buChar char="•"/>
              <a:defRPr/>
            </a:pPr>
            <a:r>
              <a:rPr lang="en-US" dirty="0">
                <a:solidFill>
                  <a:srgbClr val="000000"/>
                </a:solidFill>
                <a:sym typeface="Helvetica Neue" charset="0"/>
              </a:rPr>
              <a:t>Accurate (verbatim, spelling, in sync)</a:t>
            </a:r>
          </a:p>
          <a:p>
            <a:pPr>
              <a:buFont typeface="Helvetica Neue" charset="0"/>
              <a:buChar char="•"/>
              <a:defRPr/>
            </a:pPr>
            <a:r>
              <a:rPr lang="en-US" dirty="0">
                <a:solidFill>
                  <a:srgbClr val="000000"/>
                </a:solidFill>
                <a:sym typeface="Helvetica Neue" charset="0"/>
              </a:rPr>
              <a:t>Consistent (styling, line length)</a:t>
            </a:r>
          </a:p>
          <a:p>
            <a:pPr>
              <a:buFont typeface="Helvetica Neue" charset="0"/>
              <a:buChar char="•"/>
              <a:defRPr/>
            </a:pPr>
            <a:r>
              <a:rPr lang="en-US" dirty="0">
                <a:solidFill>
                  <a:srgbClr val="000000"/>
                </a:solidFill>
                <a:sym typeface="Helvetica Neue" charset="0"/>
              </a:rPr>
              <a:t>Up to 2 lines, 32 characters per line</a:t>
            </a:r>
          </a:p>
          <a:p>
            <a:pPr>
              <a:buFont typeface="Helvetica Neue" charset="0"/>
              <a:buChar char="•"/>
              <a:defRPr/>
            </a:pPr>
            <a:r>
              <a:rPr lang="en-US" dirty="0">
                <a:solidFill>
                  <a:srgbClr val="000000"/>
                </a:solidFill>
                <a:sym typeface="Helvetica Neue" charset="0"/>
              </a:rPr>
              <a:t>Broken up at logical breaking points</a:t>
            </a:r>
          </a:p>
          <a:p>
            <a:pPr>
              <a:buFont typeface="Helvetica Neue" charset="0"/>
              <a:buChar char="•"/>
              <a:defRPr/>
            </a:pPr>
            <a:r>
              <a:rPr lang="en-US" dirty="0">
                <a:solidFill>
                  <a:srgbClr val="000000"/>
                </a:solidFill>
                <a:sym typeface="Helvetica Neue" charset="0"/>
              </a:rPr>
              <a:t>Include important non-speech information </a:t>
            </a:r>
          </a:p>
          <a:p>
            <a:pPr>
              <a:buFont typeface="Helvetica Neue" charset="0"/>
              <a:buChar char="•"/>
              <a:defRPr/>
            </a:pPr>
            <a:endParaRPr lang="en-US" dirty="0">
              <a:solidFill>
                <a:srgbClr val="000000"/>
              </a:solidFill>
              <a:sym typeface="Helvetica Neue" charset="0"/>
            </a:endParaRPr>
          </a:p>
        </p:txBody>
      </p:sp>
    </p:spTree>
    <p:extLst>
      <p:ext uri="{BB962C8B-B14F-4D97-AF65-F5344CB8AC3E}">
        <p14:creationId xmlns:p14="http://schemas.microsoft.com/office/powerpoint/2010/main" val="3952522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B9AD-5AF5-574F-BAF4-68ED55CCA903}"/>
              </a:ext>
            </a:extLst>
          </p:cNvPr>
          <p:cNvSpPr>
            <a:spLocks noGrp="1"/>
          </p:cNvSpPr>
          <p:nvPr>
            <p:ph type="title"/>
          </p:nvPr>
        </p:nvSpPr>
        <p:spPr/>
        <p:txBody>
          <a:bodyPr/>
          <a:lstStyle/>
          <a:p>
            <a:r>
              <a:rPr lang="en-US" dirty="0"/>
              <a:t>Videos: descriptive transcripts</a:t>
            </a:r>
          </a:p>
        </p:txBody>
      </p:sp>
      <p:pic>
        <p:nvPicPr>
          <p:cNvPr id="7" name="Content Placeholder 6" descr="A picture containing monitor, microwave, indoor, oven&#10;&#10;Description automatically generated">
            <a:extLst>
              <a:ext uri="{FF2B5EF4-FFF2-40B4-BE49-F238E27FC236}">
                <a16:creationId xmlns:a16="http://schemas.microsoft.com/office/drawing/2014/main" id="{376AF594-8CC5-A045-9DE0-4AF0B8515237}"/>
              </a:ext>
            </a:extLst>
          </p:cNvPr>
          <p:cNvPicPr>
            <a:picLocks noGrp="1" noChangeAspect="1"/>
          </p:cNvPicPr>
          <p:nvPr>
            <p:ph idx="1"/>
          </p:nvPr>
        </p:nvPicPr>
        <p:blipFill rotWithShape="1">
          <a:blip r:embed="rId3"/>
          <a:srcRect l="2130" t="3425" r="2696" b="3219"/>
          <a:stretch/>
        </p:blipFill>
        <p:spPr>
          <a:xfrm>
            <a:off x="2454226" y="2736305"/>
            <a:ext cx="8096348" cy="5256584"/>
          </a:xfrm>
        </p:spPr>
      </p:pic>
      <p:sp>
        <p:nvSpPr>
          <p:cNvPr id="8" name="TextBox 7">
            <a:extLst>
              <a:ext uri="{FF2B5EF4-FFF2-40B4-BE49-F238E27FC236}">
                <a16:creationId xmlns:a16="http://schemas.microsoft.com/office/drawing/2014/main" id="{66E7E606-45AE-8349-9DF7-54A1F0030AF5}"/>
              </a:ext>
            </a:extLst>
          </p:cNvPr>
          <p:cNvSpPr txBox="1"/>
          <p:nvPr/>
        </p:nvSpPr>
        <p:spPr>
          <a:xfrm>
            <a:off x="2454226" y="8117160"/>
            <a:ext cx="2513573" cy="307777"/>
          </a:xfrm>
          <a:prstGeom prst="rect">
            <a:avLst/>
          </a:prstGeom>
          <a:noFill/>
        </p:spPr>
        <p:txBody>
          <a:bodyPr wrap="none">
            <a:spAutoFit/>
          </a:bodyPr>
          <a:lstStyle/>
          <a:p>
            <a:pPr>
              <a:defRPr/>
            </a:pPr>
            <a:r>
              <a:rPr lang="en-US" sz="1400" dirty="0">
                <a:solidFill>
                  <a:schemeClr val="accent5">
                    <a:lumMod val="50000"/>
                  </a:schemeClr>
                </a:solidFill>
              </a:rPr>
              <a:t>Image: </a:t>
            </a:r>
            <a:r>
              <a:rPr lang="en-CA" sz="1400" dirty="0" err="1">
                <a:solidFill>
                  <a:schemeClr val="accent5">
                    <a:lumMod val="50000"/>
                  </a:schemeClr>
                </a:solidFill>
              </a:rPr>
              <a:t>Vermette</a:t>
            </a:r>
            <a:r>
              <a:rPr lang="en-CA" sz="1400" dirty="0">
                <a:solidFill>
                  <a:schemeClr val="accent5">
                    <a:lumMod val="50000"/>
                  </a:schemeClr>
                </a:solidFill>
              </a:rPr>
              <a:t> (</a:t>
            </a:r>
            <a:r>
              <a:rPr lang="en-CA" sz="1400" dirty="0" err="1">
                <a:solidFill>
                  <a:schemeClr val="accent5">
                    <a:lumMod val="50000"/>
                  </a:schemeClr>
                </a:solidFill>
              </a:rPr>
              <a:t>iStockphoto</a:t>
            </a:r>
            <a:r>
              <a:rPr lang="en-CA" sz="1400" dirty="0">
                <a:solidFill>
                  <a:schemeClr val="accent5">
                    <a:lumMod val="50000"/>
                  </a:schemeClr>
                </a:solidFill>
              </a:rPr>
              <a:t>)</a:t>
            </a:r>
            <a:endParaRPr lang="en-US" sz="1400" dirty="0">
              <a:solidFill>
                <a:schemeClr val="accent5">
                  <a:lumMod val="50000"/>
                </a:schemeClr>
              </a:solidFill>
            </a:endParaRPr>
          </a:p>
        </p:txBody>
      </p:sp>
    </p:spTree>
    <p:extLst>
      <p:ext uri="{BB962C8B-B14F-4D97-AF65-F5344CB8AC3E}">
        <p14:creationId xmlns:p14="http://schemas.microsoft.com/office/powerpoint/2010/main" val="9353250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1625600" y="1596248"/>
            <a:ext cx="9753600" cy="4039163"/>
          </a:xfrm>
        </p:spPr>
        <p:txBody>
          <a:bodyPr>
            <a:normAutofit/>
          </a:bodyPr>
          <a:lstStyle/>
          <a:p>
            <a:r>
              <a:rPr lang="en-US" altLang="en-US" sz="7200"/>
              <a:t>DIGITAL </a:t>
            </a:r>
            <a:br>
              <a:rPr lang="en-US" altLang="en-US" sz="7200"/>
            </a:br>
            <a:r>
              <a:rPr lang="en-US" altLang="en-US" sz="7200"/>
              <a:t>DOCUMENTS</a:t>
            </a: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EEDFBC7E-DEFE-F14B-90B3-E48F3FF26AD0}"/>
              </a:ext>
            </a:extLst>
          </p:cNvPr>
          <p:cNvSpPr>
            <a:spLocks noGrp="1" noChangeArrowheads="1"/>
          </p:cNvSpPr>
          <p:nvPr>
            <p:ph type="title"/>
          </p:nvPr>
        </p:nvSpPr>
        <p:spPr/>
        <p:txBody>
          <a:bodyPr/>
          <a:lstStyle/>
          <a:p>
            <a:r>
              <a:rPr lang="en-US" altLang="en-US"/>
              <a:t>Semantic content</a:t>
            </a:r>
          </a:p>
        </p:txBody>
      </p:sp>
      <p:pic>
        <p:nvPicPr>
          <p:cNvPr id="49154" name="Content Placeholder 7" descr="A screenshot of a cell phone&#13;&#10;&#13;&#10;Description automatically generated">
            <a:extLst>
              <a:ext uri="{FF2B5EF4-FFF2-40B4-BE49-F238E27FC236}">
                <a16:creationId xmlns:a16="http://schemas.microsoft.com/office/drawing/2014/main" id="{788FE11D-9F6C-AB4A-8AE5-33EFE903D3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0104" b="29318"/>
          <a:stretch>
            <a:fillRect/>
          </a:stretch>
        </p:blipFill>
        <p:spPr>
          <a:xfrm>
            <a:off x="-627063" y="3417888"/>
            <a:ext cx="13838238" cy="4338637"/>
          </a:xfr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F1C5721-5684-3E41-9341-36461FAF2647}"/>
              </a:ext>
            </a:extLst>
          </p:cNvPr>
          <p:cNvSpPr>
            <a:spLocks noGrp="1" noChangeArrowheads="1"/>
          </p:cNvSpPr>
          <p:nvPr>
            <p:ph type="title"/>
          </p:nvPr>
        </p:nvSpPr>
        <p:spPr/>
        <p:txBody>
          <a:bodyPr/>
          <a:lstStyle/>
          <a:p>
            <a:r>
              <a:rPr lang="en-US" altLang="en-US"/>
              <a:t>Semantic content</a:t>
            </a:r>
          </a:p>
        </p:txBody>
      </p:sp>
      <p:sp>
        <p:nvSpPr>
          <p:cNvPr id="2" name="Content Placeholder 1">
            <a:extLst>
              <a:ext uri="{FF2B5EF4-FFF2-40B4-BE49-F238E27FC236}">
                <a16:creationId xmlns:a16="http://schemas.microsoft.com/office/drawing/2014/main" id="{75565EEE-0293-974B-89E2-3132DD3239E6}"/>
              </a:ext>
            </a:extLst>
          </p:cNvPr>
          <p:cNvSpPr>
            <a:spLocks noGrp="1"/>
          </p:cNvSpPr>
          <p:nvPr>
            <p:ph idx="1"/>
          </p:nvPr>
        </p:nvSpPr>
        <p:spPr/>
        <p:txBody>
          <a:bodyPr/>
          <a:lstStyle/>
          <a:p>
            <a:endParaRPr lang="en-US"/>
          </a:p>
        </p:txBody>
      </p:sp>
      <p:pic>
        <p:nvPicPr>
          <p:cNvPr id="50178" name="Content Placeholder 4" descr="A screenshot of a cell phone&#13;&#10;&#13;&#10;Description automatically generated">
            <a:extLst>
              <a:ext uri="{FF2B5EF4-FFF2-40B4-BE49-F238E27FC236}">
                <a16:creationId xmlns:a16="http://schemas.microsoft.com/office/drawing/2014/main" id="{3F35FF07-9C30-3545-BF19-71EC65B7BC85}"/>
              </a:ext>
            </a:extLst>
          </p:cNvPr>
          <p:cNvPicPr>
            <a:picLocks noChangeAspect="1"/>
          </p:cNvPicPr>
          <p:nvPr/>
        </p:nvPicPr>
        <p:blipFill>
          <a:blip r:embed="rId3">
            <a:extLst>
              <a:ext uri="{28A0092B-C50C-407E-A947-70E740481C1C}">
                <a14:useLocalDpi xmlns:a14="http://schemas.microsoft.com/office/drawing/2010/main" val="0"/>
              </a:ext>
            </a:extLst>
          </a:blip>
          <a:srcRect t="31073" b="30542"/>
          <a:stretch>
            <a:fillRect/>
          </a:stretch>
        </p:blipFill>
        <p:spPr bwMode="auto">
          <a:xfrm>
            <a:off x="-627063" y="3508375"/>
            <a:ext cx="138382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a:extLst>
              <a:ext uri="{FF2B5EF4-FFF2-40B4-BE49-F238E27FC236}">
                <a16:creationId xmlns:a16="http://schemas.microsoft.com/office/drawing/2014/main" id="{DB66AE96-6667-FB43-A146-518BECCAEE34}"/>
              </a:ext>
            </a:extLst>
          </p:cNvPr>
          <p:cNvSpPr>
            <a:spLocks noGrp="1" noChangeArrowheads="1"/>
          </p:cNvSpPr>
          <p:nvPr>
            <p:ph type="title"/>
          </p:nvPr>
        </p:nvSpPr>
        <p:spPr/>
        <p:txBody>
          <a:bodyPr/>
          <a:lstStyle/>
          <a:p>
            <a:r>
              <a:rPr lang="en-US" altLang="en-US"/>
              <a:t>Style vs. styling</a:t>
            </a:r>
          </a:p>
        </p:txBody>
      </p:sp>
      <p:pic>
        <p:nvPicPr>
          <p:cNvPr id="51203" name="Picture 5" descr="Screen Shot 2018-02-08 at 3.41.17 PM.png">
            <a:extLst>
              <a:ext uri="{FF2B5EF4-FFF2-40B4-BE49-F238E27FC236}">
                <a16:creationId xmlns:a16="http://schemas.microsoft.com/office/drawing/2014/main" id="{661AEA23-8973-6743-9BC5-577A1FE2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3278188"/>
            <a:ext cx="68500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stylemanager1.jpg">
            <a:extLst>
              <a:ext uri="{FF2B5EF4-FFF2-40B4-BE49-F238E27FC236}">
                <a16:creationId xmlns:a16="http://schemas.microsoft.com/office/drawing/2014/main" id="{F02744C1-48A8-8E41-A267-78B55639E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813" y="3278188"/>
            <a:ext cx="4159250"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updated_configuration.png">
            <a:extLst>
              <a:ext uri="{FF2B5EF4-FFF2-40B4-BE49-F238E27FC236}">
                <a16:creationId xmlns:a16="http://schemas.microsoft.com/office/drawing/2014/main" id="{EFB18FF1-9BD7-1F49-BE3C-9C678C882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4772025"/>
            <a:ext cx="685006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4E6F2B6C-0466-724C-8AD5-6DEC761C2064}"/>
              </a:ext>
            </a:extLst>
          </p:cNvPr>
          <p:cNvSpPr>
            <a:spLocks noGrp="1" noChangeArrowheads="1"/>
          </p:cNvSpPr>
          <p:nvPr>
            <p:ph type="title"/>
          </p:nvPr>
        </p:nvSpPr>
        <p:spPr/>
        <p:txBody>
          <a:bodyPr/>
          <a:lstStyle/>
          <a:p>
            <a:r>
              <a:rPr lang="en-US" altLang="en-US"/>
              <a:t>Heading structure</a:t>
            </a:r>
          </a:p>
        </p:txBody>
      </p:sp>
      <p:sp>
        <p:nvSpPr>
          <p:cNvPr id="3" name="Content Placeholder 2">
            <a:extLst>
              <a:ext uri="{FF2B5EF4-FFF2-40B4-BE49-F238E27FC236}">
                <a16:creationId xmlns:a16="http://schemas.microsoft.com/office/drawing/2014/main" id="{1802B1B0-BB4B-2E4D-BD52-EC3D450F5577}"/>
              </a:ext>
            </a:extLst>
          </p:cNvPr>
          <p:cNvSpPr>
            <a:spLocks noGrp="1"/>
          </p:cNvSpPr>
          <p:nvPr>
            <p:ph idx="1"/>
          </p:nvPr>
        </p:nvSpPr>
        <p:spPr/>
        <p:txBody>
          <a:bodyPr/>
          <a:lstStyle/>
          <a:p>
            <a:endParaRPr lang="en-US"/>
          </a:p>
        </p:txBody>
      </p:sp>
      <p:pic>
        <p:nvPicPr>
          <p:cNvPr id="6" name="Content Placeholder 8" descr="A screenshot of a social media post&#10;&#10;Description automatically generated">
            <a:extLst>
              <a:ext uri="{FF2B5EF4-FFF2-40B4-BE49-F238E27FC236}">
                <a16:creationId xmlns:a16="http://schemas.microsoft.com/office/drawing/2014/main" id="{9D898B40-FA5C-2F4B-83A0-04080ACBF1E3}"/>
              </a:ext>
            </a:extLst>
          </p:cNvPr>
          <p:cNvPicPr>
            <a:picLocks noChangeAspect="1"/>
          </p:cNvPicPr>
          <p:nvPr/>
        </p:nvPicPr>
        <p:blipFill>
          <a:blip r:embed="rId3"/>
          <a:stretch>
            <a:fillRect/>
          </a:stretch>
        </p:blipFill>
        <p:spPr bwMode="auto">
          <a:xfrm>
            <a:off x="1435545" y="1996480"/>
            <a:ext cx="10179423" cy="786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38E3D636-176E-E44F-A3DA-32815F593110}"/>
              </a:ext>
            </a:extLst>
          </p:cNvPr>
          <p:cNvSpPr>
            <a:spLocks noGrp="1" noChangeArrowheads="1"/>
          </p:cNvSpPr>
          <p:nvPr>
            <p:ph type="title"/>
          </p:nvPr>
        </p:nvSpPr>
        <p:spPr/>
        <p:txBody>
          <a:bodyPr/>
          <a:lstStyle/>
          <a:p>
            <a:r>
              <a:rPr lang="en-US" altLang="en-US" dirty="0"/>
              <a:t>Add meaningful alternative text to images</a:t>
            </a:r>
          </a:p>
        </p:txBody>
      </p:sp>
      <p:pic>
        <p:nvPicPr>
          <p:cNvPr id="55299" name="Picture 6" descr="A close up of a bird&#13;&#10;&#13;&#10;Description automatically generated">
            <a:extLst>
              <a:ext uri="{FF2B5EF4-FFF2-40B4-BE49-F238E27FC236}">
                <a16:creationId xmlns:a16="http://schemas.microsoft.com/office/drawing/2014/main" id="{578605C9-7BEB-1549-8BAF-52A9D7F94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2492375"/>
            <a:ext cx="100806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D68DFFA-248A-7644-BC88-577CB15EBB89}"/>
              </a:ext>
            </a:extLst>
          </p:cNvPr>
          <p:cNvSpPr txBox="1"/>
          <p:nvPr/>
        </p:nvSpPr>
        <p:spPr>
          <a:xfrm>
            <a:off x="1246188" y="8910638"/>
            <a:ext cx="3440112" cy="307975"/>
          </a:xfrm>
          <a:prstGeom prst="rect">
            <a:avLst/>
          </a:prstGeom>
          <a:noFill/>
        </p:spPr>
        <p:txBody>
          <a:bodyPr wrap="none">
            <a:spAutoFit/>
          </a:bodyPr>
          <a:lstStyle/>
          <a:p>
            <a:pPr>
              <a:defRPr/>
            </a:pPr>
            <a:r>
              <a:rPr lang="en-US" sz="1400" dirty="0">
                <a:solidFill>
                  <a:schemeClr val="accent5">
                    <a:lumMod val="50000"/>
                  </a:schemeClr>
                </a:solidFill>
              </a:rPr>
              <a:t>Image: National Geographic. Home page.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78FD8EDC-51AD-F249-8BE3-F870F48A2A96}"/>
              </a:ext>
            </a:extLst>
          </p:cNvPr>
          <p:cNvSpPr>
            <a:spLocks noGrp="1" noChangeArrowheads="1"/>
          </p:cNvSpPr>
          <p:nvPr>
            <p:ph type="title"/>
          </p:nvPr>
        </p:nvSpPr>
        <p:spPr/>
        <p:txBody>
          <a:bodyPr/>
          <a:lstStyle/>
          <a:p>
            <a:pPr marL="0" indent="0">
              <a:buNone/>
              <a:defRPr/>
            </a:pPr>
            <a:r>
              <a:rPr lang="en-US" dirty="0"/>
              <a:t>Set the document language</a:t>
            </a:r>
          </a:p>
        </p:txBody>
      </p:sp>
      <p:pic>
        <p:nvPicPr>
          <p:cNvPr id="57347" name="Picture 4" descr="languages.jpg">
            <a:extLst>
              <a:ext uri="{FF2B5EF4-FFF2-40B4-BE49-F238E27FC236}">
                <a16:creationId xmlns:a16="http://schemas.microsoft.com/office/drawing/2014/main" id="{63E839A1-07BA-0544-9733-F96F8D153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944" y="3436640"/>
            <a:ext cx="7846728" cy="442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a:extLst>
              <a:ext uri="{FF2B5EF4-FFF2-40B4-BE49-F238E27FC236}">
                <a16:creationId xmlns:a16="http://schemas.microsoft.com/office/drawing/2014/main" id="{41A9DB33-F6BA-E446-8825-E0ECDE834F2B}"/>
              </a:ext>
            </a:extLst>
          </p:cNvPr>
          <p:cNvSpPr>
            <a:spLocks noGrp="1" noChangeArrowheads="1"/>
          </p:cNvSpPr>
          <p:nvPr>
            <p:ph type="title"/>
          </p:nvPr>
        </p:nvSpPr>
        <p:spPr/>
        <p:txBody>
          <a:bodyPr/>
          <a:lstStyle/>
          <a:p>
            <a:r>
              <a:rPr lang="en-US" altLang="en-US" dirty="0"/>
              <a:t>Legibility vs. readability</a:t>
            </a:r>
          </a:p>
        </p:txBody>
      </p:sp>
      <p:pic>
        <p:nvPicPr>
          <p:cNvPr id="11267" name="Picture 5" descr="readabilitiy vs legibility.png">
            <a:extLst>
              <a:ext uri="{FF2B5EF4-FFF2-40B4-BE49-F238E27FC236}">
                <a16:creationId xmlns:a16="http://schemas.microsoft.com/office/drawing/2014/main" id="{73706B43-6AF6-E24F-9203-331FF47E9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597150"/>
            <a:ext cx="11247437"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827B325-7D6F-B844-92A3-99B4F234C612}"/>
              </a:ext>
            </a:extLst>
          </p:cNvPr>
          <p:cNvSpPr txBox="1"/>
          <p:nvPr/>
        </p:nvSpPr>
        <p:spPr>
          <a:xfrm>
            <a:off x="885776" y="8818341"/>
            <a:ext cx="8202612" cy="355600"/>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Sadhana</a:t>
            </a:r>
            <a:r>
              <a:rPr lang="en-US" sz="1707" dirty="0">
                <a:solidFill>
                  <a:schemeClr val="accent5">
                    <a:lumMod val="50000"/>
                  </a:schemeClr>
                </a:solidFill>
              </a:rPr>
              <a:t> Jackson. Twitter @</a:t>
            </a:r>
            <a:r>
              <a:rPr lang="en-US" sz="1707" dirty="0" err="1">
                <a:solidFill>
                  <a:schemeClr val="accent5">
                    <a:lumMod val="50000"/>
                  </a:schemeClr>
                </a:solidFill>
              </a:rPr>
              <a:t>realscientists</a:t>
            </a:r>
            <a:r>
              <a:rPr lang="en-US" sz="1707" dirty="0">
                <a:solidFill>
                  <a:schemeClr val="accent5">
                    <a:lumMod val="50000"/>
                  </a:schemeClr>
                </a:solidFill>
              </a:rPr>
              <a:t> . </a:t>
            </a:r>
            <a:endParaRPr lang="en-US" sz="5973" dirty="0">
              <a:solidFill>
                <a:schemeClr val="accent5">
                  <a:lumMod val="50000"/>
                </a:schemeClr>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7"/>
            <a:ext cx="13004800" cy="97583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3182" y="457575"/>
            <a:ext cx="12345054" cy="8838449"/>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1625600" y="1596248"/>
            <a:ext cx="9753600" cy="4039163"/>
          </a:xfrm>
        </p:spPr>
        <p:txBody>
          <a:bodyPr>
            <a:normAutofit/>
          </a:bodyPr>
          <a:lstStyle/>
          <a:p>
            <a:r>
              <a:rPr lang="en-US" altLang="en-US" sz="7200" dirty="0"/>
              <a:t>WORKFLOW</a:t>
            </a:r>
          </a:p>
        </p:txBody>
      </p:sp>
      <p:sp>
        <p:nvSpPr>
          <p:cNvPr id="2" name="Subtitle 1">
            <a:extLst>
              <a:ext uri="{FF2B5EF4-FFF2-40B4-BE49-F238E27FC236}">
                <a16:creationId xmlns:a16="http://schemas.microsoft.com/office/drawing/2014/main" id="{66F0E386-9A83-EF49-BCF2-4E183BEC4E7E}"/>
              </a:ext>
            </a:extLst>
          </p:cNvPr>
          <p:cNvSpPr>
            <a:spLocks noGrp="1"/>
          </p:cNvSpPr>
          <p:nvPr>
            <p:ph type="subTitle" idx="1"/>
          </p:nvPr>
        </p:nvSpPr>
        <p:spPr>
          <a:xfrm>
            <a:off x="1625600" y="6053597"/>
            <a:ext cx="9753600" cy="2276719"/>
          </a:xfrm>
        </p:spPr>
        <p:txBody>
          <a:bodyPr>
            <a:normAutofit/>
          </a:bodyPr>
          <a:lstStyle/>
          <a:p>
            <a:endParaRPr lang="en-US">
              <a:solidFill>
                <a:schemeClr val="accent1"/>
              </a:solidFill>
            </a:endParaRPr>
          </a:p>
        </p:txBody>
      </p:sp>
      <p:cxnSp>
        <p:nvCxnSpPr>
          <p:cNvPr id="74" name="Straight Connector 7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39360" y="5844504"/>
            <a:ext cx="292608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9575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F43CE407-04BD-0540-A7DB-6CB7B952A0F2}"/>
              </a:ext>
            </a:extLst>
          </p:cNvPr>
          <p:cNvSpPr>
            <a:spLocks noGrp="1" noChangeArrowheads="1"/>
          </p:cNvSpPr>
          <p:nvPr>
            <p:ph type="title"/>
          </p:nvPr>
        </p:nvSpPr>
        <p:spPr/>
        <p:txBody>
          <a:bodyPr/>
          <a:lstStyle/>
          <a:p>
            <a:r>
              <a:rPr lang="en-US" altLang="en-US"/>
              <a:t>Workflow: integration is key for adoption!</a:t>
            </a:r>
          </a:p>
        </p:txBody>
      </p:sp>
      <p:sp>
        <p:nvSpPr>
          <p:cNvPr id="3" name="Content Placeholder 2">
            <a:extLst>
              <a:ext uri="{FF2B5EF4-FFF2-40B4-BE49-F238E27FC236}">
                <a16:creationId xmlns:a16="http://schemas.microsoft.com/office/drawing/2014/main" id="{8AD391DF-BADC-3A47-949E-195E5CD961D8}"/>
              </a:ext>
            </a:extLst>
          </p:cNvPr>
          <p:cNvSpPr>
            <a:spLocks noGrp="1"/>
          </p:cNvSpPr>
          <p:nvPr>
            <p:ph idx="1"/>
          </p:nvPr>
        </p:nvSpPr>
        <p:spPr/>
        <p:txBody>
          <a:bodyPr/>
          <a:lstStyle/>
          <a:p>
            <a:pPr marL="393700" lvl="1" indent="0">
              <a:lnSpc>
                <a:spcPct val="150000"/>
              </a:lnSpc>
              <a:spcBef>
                <a:spcPts val="0"/>
              </a:spcBef>
              <a:spcAft>
                <a:spcPts val="600"/>
              </a:spcAft>
              <a:buFont typeface="Helvetica Neue" panose="02000503000000020004" pitchFamily="2" charset="0"/>
              <a:buNone/>
              <a:defRPr/>
            </a:pPr>
            <a:r>
              <a:rPr lang="en-CA" dirty="0">
                <a:solidFill>
                  <a:schemeClr val="tx1"/>
                </a:solidFill>
              </a:rPr>
              <a:t>You can help your organization by providing: </a:t>
            </a:r>
          </a:p>
          <a:p>
            <a:pPr lvl="1">
              <a:lnSpc>
                <a:spcPct val="150000"/>
              </a:lnSpc>
              <a:spcBef>
                <a:spcPts val="0"/>
              </a:spcBef>
              <a:spcAft>
                <a:spcPts val="600"/>
              </a:spcAft>
              <a:defRPr/>
            </a:pPr>
            <a:r>
              <a:rPr lang="en-CA" dirty="0">
                <a:solidFill>
                  <a:schemeClr val="tx1"/>
                </a:solidFill>
              </a:rPr>
              <a:t>Accessible branded templates. </a:t>
            </a:r>
          </a:p>
          <a:p>
            <a:pPr lvl="1">
              <a:lnSpc>
                <a:spcPct val="150000"/>
              </a:lnSpc>
              <a:spcBef>
                <a:spcPts val="0"/>
              </a:spcBef>
              <a:spcAft>
                <a:spcPts val="600"/>
              </a:spcAft>
              <a:defRPr/>
            </a:pPr>
            <a:r>
              <a:rPr lang="en-US" dirty="0">
                <a:solidFill>
                  <a:schemeClr val="tx1"/>
                </a:solidFill>
              </a:rPr>
              <a:t>Accessible named styles with fonts, </a:t>
            </a:r>
            <a:r>
              <a:rPr lang="en-US" dirty="0" err="1">
                <a:solidFill>
                  <a:schemeClr val="tx1"/>
                </a:solidFill>
              </a:rPr>
              <a:t>colours</a:t>
            </a:r>
            <a:r>
              <a:rPr lang="en-US" dirty="0">
                <a:solidFill>
                  <a:schemeClr val="tx1"/>
                </a:solidFill>
              </a:rPr>
              <a:t> and text size encoded in. </a:t>
            </a:r>
          </a:p>
          <a:p>
            <a:pPr lvl="1">
              <a:lnSpc>
                <a:spcPct val="150000"/>
              </a:lnSpc>
              <a:spcBef>
                <a:spcPts val="0"/>
              </a:spcBef>
              <a:spcAft>
                <a:spcPts val="600"/>
              </a:spcAft>
              <a:defRPr/>
            </a:pPr>
            <a:r>
              <a:rPr lang="en-US" dirty="0">
                <a:solidFill>
                  <a:schemeClr val="tx1"/>
                </a:solidFill>
              </a:rPr>
              <a:t>An art and photo collection with accessible text alternatives. </a:t>
            </a:r>
          </a:p>
          <a:p>
            <a:pPr marL="393700" lvl="1" indent="0">
              <a:spcBef>
                <a:spcPts val="0"/>
              </a:spcBef>
              <a:spcAft>
                <a:spcPts val="600"/>
              </a:spcAft>
              <a:buFont typeface="Helvetica Neue" panose="02000503000000020004" pitchFamily="2" charset="0"/>
              <a:buNone/>
              <a:defRPr/>
            </a:pPr>
            <a:endParaRPr lang="en-US" dirty="0">
              <a:solidFill>
                <a:schemeClr val="tx1"/>
              </a:solidFill>
            </a:endParaRPr>
          </a:p>
          <a:p>
            <a:pPr>
              <a:defRPr/>
            </a:pPr>
            <a:endParaRPr lang="en-US" dirty="0">
              <a:solidFill>
                <a:schemeClr val="tx1"/>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4A83E6A0-1492-884E-8A2F-73AE0ADA980A}"/>
              </a:ext>
            </a:extLst>
          </p:cNvPr>
          <p:cNvSpPr>
            <a:spLocks noGrp="1" noChangeArrowheads="1"/>
          </p:cNvSpPr>
          <p:nvPr>
            <p:ph type="title"/>
          </p:nvPr>
        </p:nvSpPr>
        <p:spPr/>
        <p:txBody>
          <a:bodyPr/>
          <a:lstStyle/>
          <a:p>
            <a:r>
              <a:rPr lang="en-US" altLang="en-US"/>
              <a:t>Workflow: spread accessibility </a:t>
            </a:r>
            <a:br>
              <a:rPr lang="en-US" altLang="en-US"/>
            </a:br>
            <a:r>
              <a:rPr lang="en-US" altLang="en-US"/>
              <a:t>responsibilities</a:t>
            </a:r>
          </a:p>
        </p:txBody>
      </p:sp>
      <p:sp>
        <p:nvSpPr>
          <p:cNvPr id="3" name="Content Placeholder 2">
            <a:extLst>
              <a:ext uri="{FF2B5EF4-FFF2-40B4-BE49-F238E27FC236}">
                <a16:creationId xmlns:a16="http://schemas.microsoft.com/office/drawing/2014/main" id="{7D75AD1A-EEFE-4B4B-9BF3-7A5F7C8A78BD}"/>
              </a:ext>
            </a:extLst>
          </p:cNvPr>
          <p:cNvSpPr>
            <a:spLocks noGrp="1"/>
          </p:cNvSpPr>
          <p:nvPr>
            <p:ph idx="1"/>
          </p:nvPr>
        </p:nvSpPr>
        <p:spPr/>
        <p:txBody>
          <a:bodyPr/>
          <a:lstStyle/>
          <a:p>
            <a:pPr marL="393700" lvl="1" indent="0">
              <a:lnSpc>
                <a:spcPct val="150000"/>
              </a:lnSpc>
              <a:spcBef>
                <a:spcPts val="0"/>
              </a:spcBef>
              <a:spcAft>
                <a:spcPts val="600"/>
              </a:spcAft>
              <a:buFont typeface="Helvetica Neue" panose="02000503000000020004" pitchFamily="2" charset="0"/>
              <a:buNone/>
              <a:defRPr/>
            </a:pPr>
            <a:r>
              <a:rPr lang="en-US" dirty="0">
                <a:solidFill>
                  <a:schemeClr val="tx1"/>
                </a:solidFill>
              </a:rPr>
              <a:t>Everyone should be familiar with accessibility considerations: designers, content creators, managers. </a:t>
            </a:r>
          </a:p>
          <a:p>
            <a:pPr marL="393700" lvl="1" indent="0">
              <a:lnSpc>
                <a:spcPct val="150000"/>
              </a:lnSpc>
              <a:spcBef>
                <a:spcPts val="0"/>
              </a:spcBef>
              <a:spcAft>
                <a:spcPts val="600"/>
              </a:spcAft>
              <a:buFont typeface="Helvetica Neue" panose="02000503000000020004" pitchFamily="2" charset="0"/>
              <a:buNone/>
              <a:defRPr/>
            </a:pPr>
            <a:endParaRPr lang="en-US" dirty="0">
              <a:solidFill>
                <a:schemeClr val="tx1"/>
              </a:solidFill>
            </a:endParaRPr>
          </a:p>
          <a:p>
            <a:pPr marL="393700" lvl="1" indent="0">
              <a:lnSpc>
                <a:spcPct val="150000"/>
              </a:lnSpc>
              <a:spcBef>
                <a:spcPts val="0"/>
              </a:spcBef>
              <a:spcAft>
                <a:spcPts val="600"/>
              </a:spcAft>
              <a:buFont typeface="Helvetica Neue" panose="02000503000000020004" pitchFamily="2" charset="0"/>
              <a:buNone/>
              <a:defRPr/>
            </a:pPr>
            <a:r>
              <a:rPr lang="en-US" dirty="0">
                <a:solidFill>
                  <a:schemeClr val="tx1"/>
                </a:solidFill>
              </a:rPr>
              <a:t>Determine who has the responsibility to:</a:t>
            </a:r>
          </a:p>
          <a:p>
            <a:pPr lvl="1">
              <a:lnSpc>
                <a:spcPct val="150000"/>
              </a:lnSpc>
              <a:spcBef>
                <a:spcPts val="0"/>
              </a:spcBef>
              <a:spcAft>
                <a:spcPts val="600"/>
              </a:spcAft>
              <a:defRPr/>
            </a:pPr>
            <a:r>
              <a:rPr lang="en-US" dirty="0">
                <a:solidFill>
                  <a:schemeClr val="tx1"/>
                </a:solidFill>
              </a:rPr>
              <a:t>Add accessibility into documents in the first place (e.g. create templates)</a:t>
            </a:r>
          </a:p>
          <a:p>
            <a:pPr lvl="1">
              <a:lnSpc>
                <a:spcPct val="150000"/>
              </a:lnSpc>
              <a:spcBef>
                <a:spcPts val="0"/>
              </a:spcBef>
              <a:spcAft>
                <a:spcPts val="600"/>
              </a:spcAft>
              <a:defRPr/>
            </a:pPr>
            <a:r>
              <a:rPr lang="en-US" dirty="0">
                <a:solidFill>
                  <a:schemeClr val="tx1"/>
                </a:solidFill>
              </a:rPr>
              <a:t>Review the accessibility of documents</a:t>
            </a:r>
          </a:p>
          <a:p>
            <a:pPr lvl="1">
              <a:lnSpc>
                <a:spcPct val="150000"/>
              </a:lnSpc>
              <a:spcBef>
                <a:spcPts val="0"/>
              </a:spcBef>
              <a:spcAft>
                <a:spcPts val="600"/>
              </a:spcAft>
              <a:defRPr/>
            </a:pPr>
            <a:r>
              <a:rPr lang="en-US" dirty="0">
                <a:solidFill>
                  <a:schemeClr val="tx1"/>
                </a:solidFill>
              </a:rPr>
              <a:t>Address any remaining accessibility issues</a:t>
            </a:r>
          </a:p>
          <a:p>
            <a:pPr>
              <a:defRPr/>
            </a:pPr>
            <a:endParaRPr lang="en-US" dirty="0">
              <a:solidFill>
                <a:schemeClr val="tx1"/>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Title 3">
            <a:extLst>
              <a:ext uri="{FF2B5EF4-FFF2-40B4-BE49-F238E27FC236}">
                <a16:creationId xmlns:a16="http://schemas.microsoft.com/office/drawing/2014/main" id="{81E527AB-8AD2-6547-B2F9-F6E4A0663172}"/>
              </a:ext>
            </a:extLst>
          </p:cNvPr>
          <p:cNvSpPr>
            <a:spLocks noGrp="1" noChangeArrowheads="1"/>
          </p:cNvSpPr>
          <p:nvPr>
            <p:ph type="ctrTitle"/>
          </p:nvPr>
        </p:nvSpPr>
        <p:spPr>
          <a:xfrm>
            <a:off x="7196403" y="2537186"/>
            <a:ext cx="4954933" cy="4108962"/>
          </a:xfrm>
        </p:spPr>
        <p:txBody>
          <a:bodyPr anchor="b">
            <a:normAutofit/>
          </a:bodyPr>
          <a:lstStyle/>
          <a:p>
            <a:pPr algn="l"/>
            <a:r>
              <a:rPr lang="en-US" altLang="en-US">
                <a:solidFill>
                  <a:schemeClr val="bg1"/>
                </a:solidFill>
              </a:rPr>
              <a:t>Thank you! </a:t>
            </a:r>
          </a:p>
        </p:txBody>
      </p:sp>
      <p:sp>
        <p:nvSpPr>
          <p:cNvPr id="78" name="Freeform: Shape 7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84300" cy="97536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25764" cy="97536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4" descr="A close up of a logo&#10;&#10;Description automatically generated">
            <a:extLst>
              <a:ext uri="{FF2B5EF4-FFF2-40B4-BE49-F238E27FC236}">
                <a16:creationId xmlns:a16="http://schemas.microsoft.com/office/drawing/2014/main" id="{C8106448-0040-4A4C-A7A8-5E35E16F6A33}"/>
              </a:ext>
            </a:extLst>
          </p:cNvPr>
          <p:cNvPicPr>
            <a:picLocks noChangeAspect="1"/>
          </p:cNvPicPr>
          <p:nvPr/>
        </p:nvPicPr>
        <p:blipFill>
          <a:blip r:embed="rId2"/>
          <a:stretch>
            <a:fillRect/>
          </a:stretch>
        </p:blipFill>
        <p:spPr bwMode="auto">
          <a:xfrm>
            <a:off x="871274" y="1942474"/>
            <a:ext cx="3600400" cy="49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43403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719BB8E1-EED9-E342-86C1-1E57101E9C23}"/>
              </a:ext>
            </a:extLst>
          </p:cNvPr>
          <p:cNvSpPr>
            <a:spLocks noGrp="1" noChangeArrowheads="1"/>
          </p:cNvSpPr>
          <p:nvPr>
            <p:ph type="title"/>
          </p:nvPr>
        </p:nvSpPr>
        <p:spPr/>
        <p:txBody>
          <a:bodyPr/>
          <a:lstStyle/>
          <a:p>
            <a:r>
              <a:rPr lang="en-US" altLang="en-US"/>
              <a:t>Serif vs. sans serif</a:t>
            </a:r>
          </a:p>
        </p:txBody>
      </p:sp>
      <p:sp>
        <p:nvSpPr>
          <p:cNvPr id="5" name="TextBox 4">
            <a:extLst>
              <a:ext uri="{FF2B5EF4-FFF2-40B4-BE49-F238E27FC236}">
                <a16:creationId xmlns:a16="http://schemas.microsoft.com/office/drawing/2014/main" id="{7C97750F-C0AC-0C4F-A706-633F365734D8}"/>
              </a:ext>
            </a:extLst>
          </p:cNvPr>
          <p:cNvSpPr txBox="1"/>
          <p:nvPr/>
        </p:nvSpPr>
        <p:spPr>
          <a:xfrm>
            <a:off x="2488927" y="7474094"/>
            <a:ext cx="8910017" cy="355034"/>
          </a:xfrm>
          <a:prstGeom prst="rect">
            <a:avLst/>
          </a:prstGeom>
          <a:noFill/>
        </p:spPr>
        <p:txBody>
          <a:bodyPr wrap="square">
            <a:spAutoFit/>
          </a:bodyPr>
          <a:lstStyle/>
          <a:p>
            <a:pPr>
              <a:defRPr/>
            </a:pPr>
            <a:r>
              <a:rPr lang="en-US" sz="1707" dirty="0">
                <a:solidFill>
                  <a:schemeClr val="accent5">
                    <a:lumMod val="50000"/>
                  </a:schemeClr>
                </a:solidFill>
              </a:rPr>
              <a:t>Image: Sol Orwell. How Readability Can Make Sure People Actually Read Your Content. </a:t>
            </a:r>
            <a:endParaRPr lang="en-US" sz="5973" dirty="0">
              <a:solidFill>
                <a:schemeClr val="accent5">
                  <a:lumMod val="50000"/>
                </a:schemeClr>
              </a:solidFill>
            </a:endParaRPr>
          </a:p>
        </p:txBody>
      </p:sp>
      <p:pic>
        <p:nvPicPr>
          <p:cNvPr id="3" name="Picture 2" descr="A close up of a logo&#10;&#10;Description automatically generated">
            <a:extLst>
              <a:ext uri="{FF2B5EF4-FFF2-40B4-BE49-F238E27FC236}">
                <a16:creationId xmlns:a16="http://schemas.microsoft.com/office/drawing/2014/main" id="{0B712DC0-31BC-5544-A260-FA4F18899747}"/>
              </a:ext>
            </a:extLst>
          </p:cNvPr>
          <p:cNvPicPr>
            <a:picLocks noChangeAspect="1"/>
          </p:cNvPicPr>
          <p:nvPr/>
        </p:nvPicPr>
        <p:blipFill>
          <a:blip r:embed="rId3"/>
          <a:stretch>
            <a:fillRect/>
          </a:stretch>
        </p:blipFill>
        <p:spPr>
          <a:xfrm>
            <a:off x="2147861" y="3019085"/>
            <a:ext cx="8910017" cy="4455009"/>
          </a:xfrm>
          <a:prstGeom prst="rect">
            <a:avLst/>
          </a:prstGeom>
        </p:spPr>
      </p:pic>
    </p:spTree>
    <p:extLst>
      <p:ext uri="{BB962C8B-B14F-4D97-AF65-F5344CB8AC3E}">
        <p14:creationId xmlns:p14="http://schemas.microsoft.com/office/powerpoint/2010/main" val="6160937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AB62D4-8823-3447-AD2A-738BE78708C8}"/>
              </a:ext>
            </a:extLst>
          </p:cNvPr>
          <p:cNvSpPr>
            <a:spLocks noGrp="1" noChangeArrowheads="1"/>
          </p:cNvSpPr>
          <p:nvPr>
            <p:ph idx="1"/>
          </p:nvPr>
        </p:nvSpPr>
        <p:spPr>
          <a:xfrm>
            <a:off x="639762" y="2444750"/>
            <a:ext cx="9391030" cy="1495723"/>
          </a:xfrm>
        </p:spPr>
        <p:txBody>
          <a:bodyPr/>
          <a:lstStyle/>
          <a:p>
            <a:pPr marL="63500" indent="0">
              <a:buFont typeface="Helvetica Neue" panose="02000503000000020004" pitchFamily="2" charset="0"/>
              <a:buNone/>
            </a:pPr>
            <a:r>
              <a:rPr lang="en-US" altLang="en-US" sz="3600" dirty="0">
                <a:solidFill>
                  <a:schemeClr val="tx1"/>
                </a:solidFill>
              </a:rPr>
              <a:t>Only use sans serif fonts</a:t>
            </a:r>
          </a:p>
          <a:p>
            <a:pPr marL="63500" indent="0">
              <a:buFont typeface="Helvetica Neue" panose="02000503000000020004" pitchFamily="2" charset="0"/>
              <a:buNone/>
            </a:pPr>
            <a:endParaRPr lang="en-US" altLang="en-US" sz="3600" dirty="0">
              <a:solidFill>
                <a:schemeClr val="tx1"/>
              </a:solidFill>
            </a:endParaRPr>
          </a:p>
        </p:txBody>
      </p:sp>
      <p:sp>
        <p:nvSpPr>
          <p:cNvPr id="14338" name="Title 2">
            <a:extLst>
              <a:ext uri="{FF2B5EF4-FFF2-40B4-BE49-F238E27FC236}">
                <a16:creationId xmlns:a16="http://schemas.microsoft.com/office/drawing/2014/main" id="{56F2CAE0-B731-E34C-9A1D-C996E5CF6CEF}"/>
              </a:ext>
            </a:extLst>
          </p:cNvPr>
          <p:cNvSpPr>
            <a:spLocks noGrp="1" noChangeArrowheads="1"/>
          </p:cNvSpPr>
          <p:nvPr>
            <p:ph type="title"/>
          </p:nvPr>
        </p:nvSpPr>
        <p:spPr>
          <a:xfrm>
            <a:off x="712788" y="268288"/>
            <a:ext cx="11920537" cy="1498600"/>
          </a:xfrm>
        </p:spPr>
        <p:txBody>
          <a:bodyPr/>
          <a:lstStyle/>
          <a:p>
            <a:r>
              <a:rPr lang="en-US" altLang="en-US" dirty="0"/>
              <a:t>Font type</a:t>
            </a:r>
          </a:p>
        </p:txBody>
      </p:sp>
      <p:pic>
        <p:nvPicPr>
          <p:cNvPr id="8" name="Picture 7" descr="busted.png">
            <a:extLst>
              <a:ext uri="{FF2B5EF4-FFF2-40B4-BE49-F238E27FC236}">
                <a16:creationId xmlns:a16="http://schemas.microsoft.com/office/drawing/2014/main" id="{49502C32-D055-E148-BFFD-EE97D4D56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08" y="1708448"/>
            <a:ext cx="4035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ACE2B9-3ADA-274C-8145-30803DB2C5D6}"/>
              </a:ext>
            </a:extLst>
          </p:cNvPr>
          <p:cNvSpPr/>
          <p:nvPr/>
        </p:nvSpPr>
        <p:spPr>
          <a:xfrm>
            <a:off x="639762" y="4660152"/>
            <a:ext cx="9823078" cy="1754326"/>
          </a:xfrm>
          <a:prstGeom prst="rect">
            <a:avLst/>
          </a:prstGeom>
        </p:spPr>
        <p:txBody>
          <a:bodyPr wrap="square">
            <a:spAutoFit/>
          </a:bodyPr>
          <a:lstStyle/>
          <a:p>
            <a:pPr marL="63500" indent="0">
              <a:buNone/>
            </a:pPr>
            <a:r>
              <a:rPr lang="en-US" altLang="en-US" sz="3600" dirty="0">
                <a:solidFill>
                  <a:schemeClr val="tx1"/>
                </a:solidFill>
                <a:latin typeface="+mn-lt"/>
              </a:rPr>
              <a:t>It’s all about legibility and readability! </a:t>
            </a:r>
          </a:p>
          <a:p>
            <a:pPr marL="63500" indent="0">
              <a:buNone/>
            </a:pPr>
            <a:r>
              <a:rPr lang="en-US" altLang="en-US" sz="3600" dirty="0">
                <a:solidFill>
                  <a:schemeClr val="tx1"/>
                </a:solidFill>
                <a:latin typeface="+mn-lt"/>
              </a:rPr>
              <a:t>There are far more important considerations than whether the typeface is serif or sans serif.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76175C9F-FE9D-A042-AF3B-6D8ADF85E791}"/>
              </a:ext>
            </a:extLst>
          </p:cNvPr>
          <p:cNvSpPr>
            <a:spLocks noGrp="1" noChangeArrowheads="1"/>
          </p:cNvSpPr>
          <p:nvPr>
            <p:ph type="title"/>
          </p:nvPr>
        </p:nvSpPr>
        <p:spPr/>
        <p:txBody>
          <a:bodyPr/>
          <a:lstStyle/>
          <a:p>
            <a:r>
              <a:rPr lang="en-US" altLang="en-US"/>
              <a:t>Character ambiguity</a:t>
            </a:r>
          </a:p>
        </p:txBody>
      </p:sp>
      <p:pic>
        <p:nvPicPr>
          <p:cNvPr id="16387" name="Picture 3" descr="similar characters.jpg">
            <a:extLst>
              <a:ext uri="{FF2B5EF4-FFF2-40B4-BE49-F238E27FC236}">
                <a16:creationId xmlns:a16="http://schemas.microsoft.com/office/drawing/2014/main" id="{F1DB605E-83BB-7141-AC76-EA637B11C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2662238"/>
            <a:ext cx="98044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FC734C-653F-B64B-BCF4-8CB97ED30BDB}"/>
              </a:ext>
            </a:extLst>
          </p:cNvPr>
          <p:cNvSpPr txBox="1"/>
          <p:nvPr/>
        </p:nvSpPr>
        <p:spPr>
          <a:xfrm>
            <a:off x="1485900" y="9088438"/>
            <a:ext cx="7034213" cy="354012"/>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Nivedit</a:t>
            </a:r>
            <a:r>
              <a:rPr lang="en-US" sz="1707" dirty="0">
                <a:solidFill>
                  <a:schemeClr val="accent5">
                    <a:lumMod val="50000"/>
                  </a:schemeClr>
                </a:solidFill>
              </a:rPr>
              <a:t> </a:t>
            </a:r>
            <a:r>
              <a:rPr lang="en-US" sz="1707" dirty="0" err="1">
                <a:solidFill>
                  <a:schemeClr val="accent5">
                    <a:lumMod val="50000"/>
                  </a:schemeClr>
                </a:solidFill>
              </a:rPr>
              <a:t>Majumdar</a:t>
            </a:r>
            <a:r>
              <a:rPr lang="en-US" sz="1707" dirty="0">
                <a:solidFill>
                  <a:schemeClr val="accent5">
                    <a:lumMod val="50000"/>
                  </a:schemeClr>
                </a:solidFill>
              </a:rPr>
              <a:t>. The Magic of Fonts and Layouts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F0FAAB41-0FD8-7F40-B18C-14DFCA65671C}"/>
              </a:ext>
            </a:extLst>
          </p:cNvPr>
          <p:cNvSpPr>
            <a:spLocks noGrp="1" noChangeArrowheads="1"/>
          </p:cNvSpPr>
          <p:nvPr>
            <p:ph type="title"/>
          </p:nvPr>
        </p:nvSpPr>
        <p:spPr/>
        <p:txBody>
          <a:bodyPr/>
          <a:lstStyle/>
          <a:p>
            <a:r>
              <a:rPr lang="en-US" altLang="en-US"/>
              <a:t>Character ambiguity</a:t>
            </a:r>
          </a:p>
        </p:txBody>
      </p:sp>
      <p:pic>
        <p:nvPicPr>
          <p:cNvPr id="18435" name="Picture 4" descr="Il1.jpg">
            <a:extLst>
              <a:ext uri="{FF2B5EF4-FFF2-40B4-BE49-F238E27FC236}">
                <a16:creationId xmlns:a16="http://schemas.microsoft.com/office/drawing/2014/main" id="{0971DCE0-5FFE-7742-A0EC-85A916CDD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63" y="3276600"/>
            <a:ext cx="63103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21A30F5-A953-FE43-9C1D-33DB50B06682}"/>
              </a:ext>
            </a:extLst>
          </p:cNvPr>
          <p:cNvSpPr txBox="1"/>
          <p:nvPr/>
        </p:nvSpPr>
        <p:spPr>
          <a:xfrm>
            <a:off x="3190032" y="7468737"/>
            <a:ext cx="7034213" cy="355600"/>
          </a:xfrm>
          <a:prstGeom prst="rect">
            <a:avLst/>
          </a:prstGeom>
          <a:noFill/>
        </p:spPr>
        <p:txBody>
          <a:bodyPr>
            <a:spAutoFit/>
          </a:bodyPr>
          <a:lstStyle/>
          <a:p>
            <a:pPr>
              <a:defRPr/>
            </a:pPr>
            <a:r>
              <a:rPr lang="en-US" sz="1707" dirty="0">
                <a:solidFill>
                  <a:schemeClr val="accent5">
                    <a:lumMod val="50000"/>
                  </a:schemeClr>
                </a:solidFill>
              </a:rPr>
              <a:t>Image: </a:t>
            </a:r>
            <a:r>
              <a:rPr lang="en-US" sz="1707" dirty="0" err="1">
                <a:solidFill>
                  <a:schemeClr val="accent5">
                    <a:lumMod val="50000"/>
                  </a:schemeClr>
                </a:solidFill>
              </a:rPr>
              <a:t>Unkonwn</a:t>
            </a:r>
            <a:r>
              <a:rPr lang="en-US" sz="1707" dirty="0">
                <a:solidFill>
                  <a:schemeClr val="accent5">
                    <a:lumMod val="50000"/>
                  </a:schemeClr>
                </a:solidFill>
              </a:rPr>
              <a:t>. Creative Market.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1C97EC9F-5370-E645-9418-3DB33407526C}"/>
              </a:ext>
            </a:extLst>
          </p:cNvPr>
          <p:cNvSpPr>
            <a:spLocks noGrp="1" noChangeArrowheads="1"/>
          </p:cNvSpPr>
          <p:nvPr>
            <p:ph type="title"/>
          </p:nvPr>
        </p:nvSpPr>
        <p:spPr/>
        <p:txBody>
          <a:bodyPr/>
          <a:lstStyle/>
          <a:p>
            <a:r>
              <a:rPr lang="en-US" altLang="en-US" dirty="0"/>
              <a:t>Open apertures and counters</a:t>
            </a:r>
          </a:p>
        </p:txBody>
      </p:sp>
      <p:pic>
        <p:nvPicPr>
          <p:cNvPr id="19459" name="Picture 3" descr="type aperture.png">
            <a:extLst>
              <a:ext uri="{FF2B5EF4-FFF2-40B4-BE49-F238E27FC236}">
                <a16:creationId xmlns:a16="http://schemas.microsoft.com/office/drawing/2014/main" id="{7EA21F58-5EAE-A041-A48C-2882609D3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805113"/>
            <a:ext cx="11122025"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1BBD1B-933E-E341-B244-37FFCF810262}"/>
              </a:ext>
            </a:extLst>
          </p:cNvPr>
          <p:cNvSpPr txBox="1"/>
          <p:nvPr/>
        </p:nvSpPr>
        <p:spPr>
          <a:xfrm>
            <a:off x="1533848" y="7947025"/>
            <a:ext cx="8293100" cy="355600"/>
          </a:xfrm>
          <a:prstGeom prst="rect">
            <a:avLst/>
          </a:prstGeom>
          <a:noFill/>
        </p:spPr>
        <p:txBody>
          <a:bodyPr>
            <a:spAutoFit/>
          </a:bodyPr>
          <a:lstStyle/>
          <a:p>
            <a:pPr>
              <a:defRPr/>
            </a:pPr>
            <a:r>
              <a:rPr lang="en-US" sz="1707" dirty="0">
                <a:solidFill>
                  <a:schemeClr val="accent5">
                    <a:lumMod val="50000"/>
                  </a:schemeClr>
                </a:solidFill>
              </a:rPr>
              <a:t>Image: Martin </a:t>
            </a:r>
            <a:r>
              <a:rPr lang="en-US" sz="1707" dirty="0" err="1">
                <a:solidFill>
                  <a:schemeClr val="accent5">
                    <a:lumMod val="50000"/>
                  </a:schemeClr>
                </a:solidFill>
              </a:rPr>
              <a:t>Silverant</a:t>
            </a:r>
            <a:r>
              <a:rPr lang="en-US" sz="1707" dirty="0">
                <a:solidFill>
                  <a:schemeClr val="accent5">
                    <a:lumMod val="50000"/>
                  </a:schemeClr>
                </a:solidFill>
              </a:rPr>
              <a:t>. What is an aperture in typography? </a:t>
            </a:r>
          </a:p>
        </p:txBody>
      </p:sp>
    </p:spTree>
  </p:cSld>
  <p:clrMapOvr>
    <a:masterClrMapping/>
  </p:clrMapOvr>
  <p:transition/>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128"/>
            <a:cs typeface="ヒラギノ角ゴ ProN W3" charset="-128"/>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128"/>
            <a:cs typeface="ヒラギノ角ゴ ProN W3" charset="-128"/>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2723</Words>
  <Application>Microsoft Macintosh PowerPoint</Application>
  <PresentationFormat>Custom</PresentationFormat>
  <Paragraphs>230</Paragraphs>
  <Slides>43</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Calibri</vt:lpstr>
      <vt:lpstr>Calibri Light</vt:lpstr>
      <vt:lpstr>Helvetica Neue</vt:lpstr>
      <vt:lpstr>Helvetica Neue Light</vt:lpstr>
      <vt:lpstr>Title &amp; Bullets</vt:lpstr>
      <vt:lpstr>Office Theme</vt:lpstr>
      <vt:lpstr>Accessible  Graphic Design</vt:lpstr>
      <vt:lpstr>AGENDA</vt:lpstr>
      <vt:lpstr>TYPOGRAPHY</vt:lpstr>
      <vt:lpstr>Legibility vs. readability</vt:lpstr>
      <vt:lpstr>Serif vs. sans serif</vt:lpstr>
      <vt:lpstr>Font type</vt:lpstr>
      <vt:lpstr>Character ambiguity</vt:lpstr>
      <vt:lpstr>Character ambiguity</vt:lpstr>
      <vt:lpstr>Open apertures and counters</vt:lpstr>
      <vt:lpstr>Open vs. closed counters and apertures</vt:lpstr>
      <vt:lpstr>Stroke width</vt:lpstr>
      <vt:lpstr>Stroke width: modern fonts </vt:lpstr>
      <vt:lpstr>Rhythm and spacing</vt:lpstr>
      <vt:lpstr>Rhythm in justified text</vt:lpstr>
      <vt:lpstr>Spacing for specific characters</vt:lpstr>
      <vt:lpstr>Leading</vt:lpstr>
      <vt:lpstr>Columns and Margins</vt:lpstr>
      <vt:lpstr>Size</vt:lpstr>
      <vt:lpstr>Decorative fonts</vt:lpstr>
      <vt:lpstr>COLOUR</vt:lpstr>
      <vt:lpstr>Colour contrast</vt:lpstr>
      <vt:lpstr>Colour contrast: gradients </vt:lpstr>
      <vt:lpstr>Colour contrast: it’s not what colours  you use, its how you use them. </vt:lpstr>
      <vt:lpstr>Communicating information with only colour</vt:lpstr>
      <vt:lpstr>EXAMPLE</vt:lpstr>
      <vt:lpstr>Example: brochure</vt:lpstr>
      <vt:lpstr>Donut charts that don’t rely only on colour</vt:lpstr>
      <vt:lpstr>MULTIMEDIA</vt:lpstr>
      <vt:lpstr>Videos: captions</vt:lpstr>
      <vt:lpstr>Beware of automated captions</vt:lpstr>
      <vt:lpstr>Captioning best practices</vt:lpstr>
      <vt:lpstr>Videos: descriptive transcripts</vt:lpstr>
      <vt:lpstr>DIGITAL  DOCUMENTS</vt:lpstr>
      <vt:lpstr>Semantic content</vt:lpstr>
      <vt:lpstr>Semantic content</vt:lpstr>
      <vt:lpstr>Style vs. styling</vt:lpstr>
      <vt:lpstr>Heading structure</vt:lpstr>
      <vt:lpstr>Add meaningful alternative text to images</vt:lpstr>
      <vt:lpstr>Set the document language</vt:lpstr>
      <vt:lpstr>WORKFLOW</vt:lpstr>
      <vt:lpstr>Workflow: integration is key for adoption!</vt:lpstr>
      <vt:lpstr>Workflow: spread accessibility  responsibilities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Liskovoi, Lisa</dc:creator>
  <cp:lastModifiedBy/>
  <cp:revision>1</cp:revision>
  <dcterms:created xsi:type="dcterms:W3CDTF">2019-05-15T13:53:31Z</dcterms:created>
  <dcterms:modified xsi:type="dcterms:W3CDTF">2019-05-15T14:18:28Z</dcterms:modified>
</cp:coreProperties>
</file>